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Anaheim" panose="020B0604020202020204" charset="0"/>
      <p:regular r:id="rId38"/>
    </p:embeddedFont>
    <p:embeddedFont>
      <p:font typeface="Barlow" panose="00000500000000000000" pitchFamily="2" charset="0"/>
      <p:regular r:id="rId39"/>
      <p:bold r:id="rId40"/>
      <p:italic r:id="rId41"/>
      <p:boldItalic r:id="rId42"/>
    </p:embeddedFont>
    <p:embeddedFont>
      <p:font typeface="Barlow Condensed ExtraBold" panose="00000906000000000000" pitchFamily="2" charset="0"/>
      <p:bold r:id="rId43"/>
      <p:boldItalic r:id="rId44"/>
    </p:embeddedFont>
    <p:embeddedFont>
      <p:font typeface="Nunito Light" pitchFamily="2" charset="0"/>
      <p:regular r:id="rId45"/>
      <p:italic r:id="rId46"/>
    </p:embeddedFont>
    <p:embeddedFont>
      <p:font typeface="Overpass Mono" panose="020B0604020202020204" charset="0"/>
      <p:regular r:id="rId47"/>
      <p:bold r:id="rId48"/>
    </p:embeddedFont>
    <p:embeddedFont>
      <p:font typeface="Raleway SemiBold" pitchFamily="2" charset="0"/>
      <p:bold r:id="rId49"/>
      <p:boldItalic r:id="rId50"/>
    </p:embeddedFont>
    <p:embeddedFont>
      <p:font typeface="Roboto" panose="02000000000000000000" pitchFamily="2" charset="0"/>
      <p:regular r:id="rId51"/>
      <p:bold r:id="rId52"/>
      <p:italic r:id="rId53"/>
      <p:boldItalic r:id="rId54"/>
    </p:embeddedFont>
    <p:embeddedFont>
      <p:font typeface="Roboto Condensed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59" autoAdjust="0"/>
    <p:restoredTop sz="94660"/>
  </p:normalViewPr>
  <p:slideViewPr>
    <p:cSldViewPr snapToGrid="0">
      <p:cViewPr varScale="1">
        <p:scale>
          <a:sx n="80" d="100"/>
          <a:sy n="80" d="100"/>
        </p:scale>
        <p:origin x="96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938b20cc4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938b20cc4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938b20cc4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938b20cc4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938b20cc4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938b20cc4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938b20cc4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938b20cc4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938b20cc4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938b20cc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938b20cc4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938b20cc4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938b20cc4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938b20cc4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938b20cc40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938b20cc4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938b20cc4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938b20cc4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938b20cc40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938b20cc4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b872573b1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938b20cc40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938b20cc4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938b20cc40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938b20cc4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938b20cc4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938b20cc4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938b20cc4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1938b20cc4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938b20cc4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938b20cc4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938b20cc4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938b20cc4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938b20cc40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938b20cc4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938b20cc40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938b20cc4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938b20cc4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938b20cc4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938b20cc4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938b20cc40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8bff9635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8bff9635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938b20cc40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938b20cc4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938b20cc4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938b20cc4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938b20cc40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938b20cc40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938b20cc40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938b20cc40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938b20cc40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938b20cc4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d4cbd36da_4_31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8bff96356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8bff96356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8bff96356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8bff96356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8bff96356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8bff96356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8bff96356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8bff96356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8bff963562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8bff96356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8bff96356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8bff96356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p:cSld name="CUSTOM_8">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99" y="2568525"/>
            <a:ext cx="3697248" cy="1208544"/>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905" y="-3217"/>
            <a:ext cx="3697248" cy="357024"/>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400"/>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a.gov.sg/dataset/polytechnics-intake-enrolment-and-graduates-by-cours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onecms-res.cloudinary.com/image/upload/s--WK-FHseo--/f_auto,q_auto/v1/mediacorp/cna/image/2022/02/16/employment_survey_2.jpg?itok=geuW80sS" TargetMode="External"/><Relationship Id="rId5" Type="http://schemas.openxmlformats.org/officeDocument/2006/relationships/hyperlink" Target="https://www.channelnewsasia.com/singapore/graduate-employment-survey-2021-covid-19-university-full-time-jobs-2501631" TargetMode="External"/><Relationship Id="rId4" Type="http://schemas.openxmlformats.org/officeDocument/2006/relationships/hyperlink" Target="https://data.gov.sg/dataset/universities-intake-enrolment-and-graduates-by-cour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a:spLocks noGrp="1"/>
          </p:cNvSpPr>
          <p:nvPr>
            <p:ph type="ctrTitle"/>
          </p:nvPr>
        </p:nvSpPr>
        <p:spPr>
          <a:xfrm>
            <a:off x="720000" y="1464525"/>
            <a:ext cx="5653800" cy="1885200"/>
          </a:xfrm>
          <a:prstGeom prst="rect">
            <a:avLst/>
          </a:prstGeom>
        </p:spPr>
        <p:txBody>
          <a:bodyPr spcFirstLastPara="1" wrap="square" lIns="91425" tIns="91425" rIns="91425" bIns="0" anchor="ctr" anchorCtr="0">
            <a:noAutofit/>
          </a:bodyPr>
          <a:lstStyle/>
          <a:p>
            <a:pPr marL="0" lvl="0" indent="0" algn="l" rtl="0">
              <a:lnSpc>
                <a:spcPct val="100000"/>
              </a:lnSpc>
              <a:spcBef>
                <a:spcPts val="0"/>
              </a:spcBef>
              <a:spcAft>
                <a:spcPts val="0"/>
              </a:spcAft>
              <a:buNone/>
            </a:pPr>
            <a:r>
              <a:rPr lang="en" sz="5100" dirty="0">
                <a:latin typeface="Anaheim"/>
                <a:ea typeface="Anaheim"/>
                <a:cs typeface="Anaheim"/>
                <a:sym typeface="Anaheim"/>
              </a:rPr>
              <a:t>D</a:t>
            </a:r>
            <a:r>
              <a:rPr lang="en" sz="5300" dirty="0">
                <a:latin typeface="Anaheim"/>
                <a:ea typeface="Anaheim"/>
                <a:cs typeface="Anaheim"/>
                <a:sym typeface="Anaheim"/>
              </a:rPr>
              <a:t>ata Analytics Of</a:t>
            </a:r>
            <a:endParaRPr sz="5300" dirty="0">
              <a:latin typeface="Anaheim"/>
              <a:ea typeface="Anaheim"/>
              <a:cs typeface="Anaheim"/>
              <a:sym typeface="Anaheim"/>
            </a:endParaRPr>
          </a:p>
          <a:p>
            <a:pPr marL="0" lvl="0" indent="0" algn="l" rtl="0">
              <a:lnSpc>
                <a:spcPct val="100000"/>
              </a:lnSpc>
              <a:spcBef>
                <a:spcPts val="0"/>
              </a:spcBef>
              <a:spcAft>
                <a:spcPts val="0"/>
              </a:spcAft>
              <a:buNone/>
            </a:pPr>
            <a:r>
              <a:rPr lang="en" sz="5300" dirty="0">
                <a:latin typeface="Anaheim"/>
                <a:ea typeface="Anaheim"/>
                <a:cs typeface="Anaheim"/>
                <a:sym typeface="Anaheim"/>
              </a:rPr>
              <a:t>Education</a:t>
            </a:r>
            <a:endParaRPr sz="5300" dirty="0">
              <a:latin typeface="Anaheim"/>
              <a:ea typeface="Anaheim"/>
              <a:cs typeface="Anaheim"/>
              <a:sym typeface="Anaheim"/>
            </a:endParaRPr>
          </a:p>
        </p:txBody>
      </p:sp>
      <p:sp>
        <p:nvSpPr>
          <p:cNvPr id="331" name="Google Shape;331;p25"/>
          <p:cNvSpPr txBox="1">
            <a:spLocks noGrp="1"/>
          </p:cNvSpPr>
          <p:nvPr>
            <p:ph type="subTitle" idx="1"/>
          </p:nvPr>
        </p:nvSpPr>
        <p:spPr>
          <a:xfrm>
            <a:off x="720000" y="3583550"/>
            <a:ext cx="8520600" cy="622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dk2"/>
                </a:solidFill>
              </a:rPr>
              <a:t>Tan Wen Tao Bryan (p2214449)</a:t>
            </a:r>
            <a:endParaRPr>
              <a:solidFill>
                <a:schemeClr val="dk2"/>
              </a:solidFill>
            </a:endParaRPr>
          </a:p>
          <a:p>
            <a:pPr marL="0" lvl="0" indent="0" algn="l" rtl="0">
              <a:spcBef>
                <a:spcPts val="0"/>
              </a:spcBef>
              <a:spcAft>
                <a:spcPts val="0"/>
              </a:spcAft>
              <a:buNone/>
            </a:pPr>
            <a:r>
              <a:rPr lang="en">
                <a:solidFill>
                  <a:schemeClr val="dk2"/>
                </a:solidFill>
              </a:rPr>
              <a:t>DAAA/FT/1B/01</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process(data)</a:t>
            </a:r>
            <a:endParaRPr/>
          </a:p>
        </p:txBody>
      </p:sp>
      <p:pic>
        <p:nvPicPr>
          <p:cNvPr id="406" name="Google Shape;406;p34"/>
          <p:cNvPicPr preferRelativeResize="0"/>
          <p:nvPr/>
        </p:nvPicPr>
        <p:blipFill>
          <a:blip r:embed="rId3">
            <a:alphaModFix/>
          </a:blip>
          <a:stretch>
            <a:fillRect/>
          </a:stretch>
        </p:blipFill>
        <p:spPr>
          <a:xfrm>
            <a:off x="2753450" y="1082500"/>
            <a:ext cx="6057302" cy="3826675"/>
          </a:xfrm>
          <a:prstGeom prst="rect">
            <a:avLst/>
          </a:prstGeom>
          <a:noFill/>
          <a:ln>
            <a:noFill/>
          </a:ln>
        </p:spPr>
      </p:pic>
      <p:sp>
        <p:nvSpPr>
          <p:cNvPr id="407" name="Google Shape;407;p34"/>
          <p:cNvSpPr txBox="1"/>
          <p:nvPr/>
        </p:nvSpPr>
        <p:spPr>
          <a:xfrm>
            <a:off x="187450" y="1617450"/>
            <a:ext cx="2484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Mainly replace delimiter with a symbol “|” other than a “,”</a:t>
            </a:r>
            <a:endParaRPr>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a:solidFill>
                  <a:schemeClr val="lt1"/>
                </a:solidFill>
                <a:latin typeface="Anaheim"/>
                <a:ea typeface="Anaheim"/>
                <a:cs typeface="Anaheim"/>
                <a:sym typeface="Anaheim"/>
              </a:rPr>
              <a:t>Open the original file, read the data, replace the delimiter with “|”, then write back each row into a new file</a:t>
            </a:r>
            <a:endParaRPr>
              <a:solidFill>
                <a:schemeClr val="lt1"/>
              </a:solidFill>
              <a:latin typeface="Anaheim"/>
              <a:ea typeface="Anaheim"/>
              <a:cs typeface="Anaheim"/>
              <a:sym typeface="Anaheim"/>
            </a:endParaRPr>
          </a:p>
        </p:txBody>
      </p:sp>
      <p:pic>
        <p:nvPicPr>
          <p:cNvPr id="408" name="Google Shape;408;p34"/>
          <p:cNvPicPr preferRelativeResize="0"/>
          <p:nvPr/>
        </p:nvPicPr>
        <p:blipFill>
          <a:blip r:embed="rId4">
            <a:alphaModFix/>
          </a:blip>
          <a:stretch>
            <a:fillRect/>
          </a:stretch>
        </p:blipFill>
        <p:spPr>
          <a:xfrm>
            <a:off x="2804438" y="1144688"/>
            <a:ext cx="5955326" cy="3702306"/>
          </a:xfrm>
          <a:prstGeom prst="rect">
            <a:avLst/>
          </a:prstGeom>
          <a:noFill/>
          <a:ln>
            <a:noFill/>
          </a:ln>
        </p:spPr>
      </p:pic>
      <p:pic>
        <p:nvPicPr>
          <p:cNvPr id="409" name="Google Shape;409;p34"/>
          <p:cNvPicPr preferRelativeResize="0"/>
          <p:nvPr/>
        </p:nvPicPr>
        <p:blipFill rotWithShape="1">
          <a:blip r:embed="rId5">
            <a:alphaModFix/>
          </a:blip>
          <a:srcRect r="2238"/>
          <a:stretch/>
        </p:blipFill>
        <p:spPr>
          <a:xfrm>
            <a:off x="2623742" y="1541388"/>
            <a:ext cx="6444719" cy="3258912"/>
          </a:xfrm>
          <a:prstGeom prst="rect">
            <a:avLst/>
          </a:prstGeom>
          <a:noFill/>
          <a:ln>
            <a:noFill/>
          </a:ln>
        </p:spPr>
      </p:pic>
      <p:sp>
        <p:nvSpPr>
          <p:cNvPr id="2" name="TextBox 1">
            <a:extLst>
              <a:ext uri="{FF2B5EF4-FFF2-40B4-BE49-F238E27FC236}">
                <a16:creationId xmlns:a16="http://schemas.microsoft.com/office/drawing/2014/main" id="{6F139331-FB4B-4EE0-195D-D5F4E71ADD38}"/>
              </a:ext>
            </a:extLst>
          </p:cNvPr>
          <p:cNvSpPr txBox="1"/>
          <p:nvPr/>
        </p:nvSpPr>
        <p:spPr>
          <a:xfrm>
            <a:off x="2753450" y="1036467"/>
            <a:ext cx="6057302" cy="499093"/>
          </a:xfrm>
          <a:prstGeom prst="rect">
            <a:avLst/>
          </a:prstGeom>
          <a:solidFill>
            <a:schemeClr val="tx1"/>
          </a:solidFill>
        </p:spPr>
        <p:txBody>
          <a:bodyPr wrap="square" rtlCol="0">
            <a:spAutoFit/>
          </a:bodyPr>
          <a:lstStyle/>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1000"/>
                                        <p:tgtEl>
                                          <p:spTgt spid="4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8"/>
                                        </p:tgtEl>
                                        <p:attrNameLst>
                                          <p:attrName>style.visibility</p:attrName>
                                        </p:attrNameLst>
                                      </p:cBhvr>
                                      <p:to>
                                        <p:strVal val="visible"/>
                                      </p:to>
                                    </p:set>
                                    <p:animEffect transition="in" filter="fade">
                                      <p:cBhvr>
                                        <p:cTn id="12" dur="1000"/>
                                        <p:tgtEl>
                                          <p:spTgt spid="4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
                                        </p:tgtEl>
                                        <p:attrNameLst>
                                          <p:attrName>style.visibility</p:attrName>
                                        </p:attrNameLst>
                                      </p:cBhvr>
                                      <p:to>
                                        <p:strVal val="visible"/>
                                      </p:to>
                                    </p:set>
                                    <p:animEffect transition="in" filter="fade">
                                      <p:cBhvr>
                                        <p:cTn id="17" dur="1000"/>
                                        <p:tgtEl>
                                          <p:spTgt spid="409"/>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process(data)</a:t>
            </a:r>
            <a:endParaRPr/>
          </a:p>
        </p:txBody>
      </p:sp>
      <p:sp>
        <p:nvSpPr>
          <p:cNvPr id="415" name="Google Shape;415;p35"/>
          <p:cNvSpPr txBox="1"/>
          <p:nvPr/>
        </p:nvSpPr>
        <p:spPr>
          <a:xfrm>
            <a:off x="187425" y="2252400"/>
            <a:ext cx="2976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Copy the dataset so changes made will not affect original dataset</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Use Boolean Indexing to extract the rows of data that matches “F” in sex column</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Delete those rows of data.</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Used for both dataset1 and dataset2.</a:t>
            </a:r>
            <a:endParaRPr dirty="0">
              <a:solidFill>
                <a:schemeClr val="lt1"/>
              </a:solidFill>
              <a:latin typeface="Anaheim"/>
              <a:ea typeface="Anaheim"/>
              <a:cs typeface="Anaheim"/>
              <a:sym typeface="Anaheim"/>
            </a:endParaRPr>
          </a:p>
        </p:txBody>
      </p:sp>
      <p:pic>
        <p:nvPicPr>
          <p:cNvPr id="416" name="Google Shape;416;p35"/>
          <p:cNvPicPr preferRelativeResize="0"/>
          <p:nvPr/>
        </p:nvPicPr>
        <p:blipFill>
          <a:blip r:embed="rId3">
            <a:alphaModFix/>
          </a:blip>
          <a:stretch>
            <a:fillRect/>
          </a:stretch>
        </p:blipFill>
        <p:spPr>
          <a:xfrm>
            <a:off x="3456338" y="895238"/>
            <a:ext cx="5518424" cy="1251962"/>
          </a:xfrm>
          <a:prstGeom prst="rect">
            <a:avLst/>
          </a:prstGeom>
          <a:noFill/>
          <a:ln>
            <a:noFill/>
          </a:ln>
        </p:spPr>
      </p:pic>
      <p:pic>
        <p:nvPicPr>
          <p:cNvPr id="417" name="Google Shape;417;p35"/>
          <p:cNvPicPr preferRelativeResize="0"/>
          <p:nvPr/>
        </p:nvPicPr>
        <p:blipFill rotWithShape="1">
          <a:blip r:embed="rId4">
            <a:alphaModFix/>
          </a:blip>
          <a:srcRect r="32217"/>
          <a:stretch/>
        </p:blipFill>
        <p:spPr>
          <a:xfrm>
            <a:off x="3497375" y="2147200"/>
            <a:ext cx="5155200" cy="1450225"/>
          </a:xfrm>
          <a:prstGeom prst="rect">
            <a:avLst/>
          </a:prstGeom>
          <a:noFill/>
          <a:ln>
            <a:noFill/>
          </a:ln>
        </p:spPr>
      </p:pic>
      <p:sp>
        <p:nvSpPr>
          <p:cNvPr id="418" name="Google Shape;418;p35"/>
          <p:cNvSpPr txBox="1"/>
          <p:nvPr/>
        </p:nvSpPr>
        <p:spPr>
          <a:xfrm>
            <a:off x="7176175" y="2147200"/>
            <a:ext cx="1306500" cy="3693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naheim"/>
                <a:ea typeface="Anaheim"/>
                <a:cs typeface="Anaheim"/>
                <a:sym typeface="Anaheim"/>
              </a:rPr>
              <a:t>Original Dataset:</a:t>
            </a:r>
            <a:endParaRPr sz="1200">
              <a:solidFill>
                <a:schemeClr val="lt1"/>
              </a:solidFill>
              <a:latin typeface="Anaheim"/>
              <a:ea typeface="Anaheim"/>
              <a:cs typeface="Anaheim"/>
              <a:sym typeface="Anaheim"/>
            </a:endParaRPr>
          </a:p>
        </p:txBody>
      </p:sp>
      <p:pic>
        <p:nvPicPr>
          <p:cNvPr id="419" name="Google Shape;419;p35"/>
          <p:cNvPicPr preferRelativeResize="0"/>
          <p:nvPr/>
        </p:nvPicPr>
        <p:blipFill rotWithShape="1">
          <a:blip r:embed="rId5">
            <a:alphaModFix/>
          </a:blip>
          <a:srcRect r="4543"/>
          <a:stretch/>
        </p:blipFill>
        <p:spPr>
          <a:xfrm>
            <a:off x="3549963" y="3597425"/>
            <a:ext cx="4874027" cy="1364700"/>
          </a:xfrm>
          <a:prstGeom prst="rect">
            <a:avLst/>
          </a:prstGeom>
          <a:noFill/>
          <a:ln>
            <a:noFill/>
          </a:ln>
        </p:spPr>
      </p:pic>
      <p:sp>
        <p:nvSpPr>
          <p:cNvPr id="420" name="Google Shape;420;p35"/>
          <p:cNvSpPr txBox="1"/>
          <p:nvPr/>
        </p:nvSpPr>
        <p:spPr>
          <a:xfrm>
            <a:off x="6930225" y="3597425"/>
            <a:ext cx="1306500" cy="3693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naheim"/>
                <a:ea typeface="Anaheim"/>
                <a:cs typeface="Anaheim"/>
                <a:sym typeface="Anaheim"/>
              </a:rPr>
              <a:t>Cleaned Dataset:</a:t>
            </a:r>
            <a:endParaRPr sz="1200">
              <a:solidFill>
                <a:schemeClr val="lt1"/>
              </a:solidFill>
              <a:latin typeface="Anaheim"/>
              <a:ea typeface="Anaheim"/>
              <a:cs typeface="Anaheim"/>
              <a:sym typeface="Anaheim"/>
            </a:endParaRPr>
          </a:p>
        </p:txBody>
      </p:sp>
      <p:pic>
        <p:nvPicPr>
          <p:cNvPr id="421" name="Google Shape;421;p35"/>
          <p:cNvPicPr preferRelativeResize="0"/>
          <p:nvPr/>
        </p:nvPicPr>
        <p:blipFill>
          <a:blip r:embed="rId6">
            <a:alphaModFix/>
          </a:blip>
          <a:stretch>
            <a:fillRect/>
          </a:stretch>
        </p:blipFill>
        <p:spPr>
          <a:xfrm>
            <a:off x="1476250" y="911775"/>
            <a:ext cx="7369626" cy="1218900"/>
          </a:xfrm>
          <a:prstGeom prst="rect">
            <a:avLst/>
          </a:prstGeom>
          <a:noFill/>
          <a:ln>
            <a:noFill/>
          </a:ln>
        </p:spPr>
      </p:pic>
      <p:pic>
        <p:nvPicPr>
          <p:cNvPr id="422" name="Google Shape;422;p35"/>
          <p:cNvPicPr preferRelativeResize="0"/>
          <p:nvPr/>
        </p:nvPicPr>
        <p:blipFill>
          <a:blip r:embed="rId7">
            <a:alphaModFix/>
          </a:blip>
          <a:stretch>
            <a:fillRect/>
          </a:stretch>
        </p:blipFill>
        <p:spPr>
          <a:xfrm>
            <a:off x="3292300" y="3613950"/>
            <a:ext cx="5766001" cy="1364700"/>
          </a:xfrm>
          <a:prstGeom prst="rect">
            <a:avLst/>
          </a:prstGeom>
          <a:noFill/>
          <a:ln>
            <a:noFill/>
          </a:ln>
        </p:spPr>
      </p:pic>
      <p:pic>
        <p:nvPicPr>
          <p:cNvPr id="423" name="Google Shape;423;p35"/>
          <p:cNvPicPr preferRelativeResize="0"/>
          <p:nvPr/>
        </p:nvPicPr>
        <p:blipFill>
          <a:blip r:embed="rId8">
            <a:alphaModFix/>
          </a:blip>
          <a:stretch>
            <a:fillRect/>
          </a:stretch>
        </p:blipFill>
        <p:spPr>
          <a:xfrm>
            <a:off x="3541375" y="2113925"/>
            <a:ext cx="5111201" cy="1501325"/>
          </a:xfrm>
          <a:prstGeom prst="rect">
            <a:avLst/>
          </a:prstGeom>
          <a:noFill/>
          <a:ln>
            <a:noFill/>
          </a:ln>
        </p:spPr>
      </p:pic>
      <p:sp>
        <p:nvSpPr>
          <p:cNvPr id="424" name="Google Shape;424;p35"/>
          <p:cNvSpPr txBox="1"/>
          <p:nvPr/>
        </p:nvSpPr>
        <p:spPr>
          <a:xfrm>
            <a:off x="7176175" y="2180738"/>
            <a:ext cx="1306500" cy="3693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naheim"/>
                <a:ea typeface="Anaheim"/>
                <a:cs typeface="Anaheim"/>
                <a:sym typeface="Anaheim"/>
              </a:rPr>
              <a:t>Original Dataset:</a:t>
            </a:r>
            <a:endParaRPr sz="1200">
              <a:solidFill>
                <a:schemeClr val="lt1"/>
              </a:solidFill>
              <a:latin typeface="Anaheim"/>
              <a:ea typeface="Anaheim"/>
              <a:cs typeface="Anaheim"/>
              <a:sym typeface="Anaheim"/>
            </a:endParaRPr>
          </a:p>
        </p:txBody>
      </p:sp>
      <p:sp>
        <p:nvSpPr>
          <p:cNvPr id="425" name="Google Shape;425;p35"/>
          <p:cNvSpPr txBox="1"/>
          <p:nvPr/>
        </p:nvSpPr>
        <p:spPr>
          <a:xfrm>
            <a:off x="7346075" y="4007100"/>
            <a:ext cx="1306500" cy="369300"/>
          </a:xfrm>
          <a:prstGeom prst="rect">
            <a:avLst/>
          </a:prstGeom>
          <a:solidFill>
            <a:srgbClr val="00000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naheim"/>
                <a:ea typeface="Anaheim"/>
                <a:cs typeface="Anaheim"/>
                <a:sym typeface="Anaheim"/>
              </a:rPr>
              <a:t>Cleaned Dataset:</a:t>
            </a:r>
            <a:endParaRPr sz="1200">
              <a:solidFill>
                <a:schemeClr val="lt1"/>
              </a:solidFill>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1000"/>
                                        <p:tgtEl>
                                          <p:spTgt spid="4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3"/>
                                        </p:tgtEl>
                                        <p:attrNameLst>
                                          <p:attrName>style.visibility</p:attrName>
                                        </p:attrNameLst>
                                      </p:cBhvr>
                                      <p:to>
                                        <p:strVal val="visible"/>
                                      </p:to>
                                    </p:set>
                                    <p:anim calcmode="lin" valueType="num">
                                      <p:cBhvr additive="base">
                                        <p:cTn id="12" dur="1000"/>
                                        <p:tgtEl>
                                          <p:spTgt spid="4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24"/>
                                        </p:tgtEl>
                                        <p:attrNameLst>
                                          <p:attrName>style.visibility</p:attrName>
                                        </p:attrNameLst>
                                      </p:cBhvr>
                                      <p:to>
                                        <p:strVal val="visible"/>
                                      </p:to>
                                    </p:set>
                                    <p:anim calcmode="lin" valueType="num">
                                      <p:cBhvr additive="base">
                                        <p:cTn id="17" dur="1000"/>
                                        <p:tgtEl>
                                          <p:spTgt spid="42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22"/>
                                        </p:tgtEl>
                                        <p:attrNameLst>
                                          <p:attrName>style.visibility</p:attrName>
                                        </p:attrNameLst>
                                      </p:cBhvr>
                                      <p:to>
                                        <p:strVal val="visible"/>
                                      </p:to>
                                    </p:set>
                                    <p:anim calcmode="lin" valueType="num">
                                      <p:cBhvr additive="base">
                                        <p:cTn id="22" dur="1000"/>
                                        <p:tgtEl>
                                          <p:spTgt spid="4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25"/>
                                        </p:tgtEl>
                                        <p:attrNameLst>
                                          <p:attrName>style.visibility</p:attrName>
                                        </p:attrNameLst>
                                      </p:cBhvr>
                                      <p:to>
                                        <p:strVal val="visible"/>
                                      </p:to>
                                    </p:set>
                                    <p:anim calcmode="lin" valueType="num">
                                      <p:cBhvr additive="base">
                                        <p:cTn id="27" dur="1000"/>
                                        <p:tgtEl>
                                          <p:spTgt spid="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6"/>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Graphs</a:t>
            </a:r>
            <a:endParaRPr/>
          </a:p>
        </p:txBody>
      </p:sp>
      <p:sp>
        <p:nvSpPr>
          <p:cNvPr id="431" name="Google Shape;431;p36"/>
          <p:cNvSpPr txBox="1">
            <a:spLocks noGrp="1"/>
          </p:cNvSpPr>
          <p:nvPr>
            <p:ph type="title" idx="2"/>
          </p:nvPr>
        </p:nvSpPr>
        <p:spPr>
          <a:xfrm>
            <a:off x="454800" y="1452825"/>
            <a:ext cx="8425200" cy="1187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np.process(dataset1)</a:t>
            </a:r>
            <a:endParaRPr/>
          </a:p>
        </p:txBody>
      </p:sp>
      <p:pic>
        <p:nvPicPr>
          <p:cNvPr id="437" name="Google Shape;437;p37"/>
          <p:cNvPicPr preferRelativeResize="0"/>
          <p:nvPr/>
        </p:nvPicPr>
        <p:blipFill>
          <a:blip r:embed="rId3">
            <a:alphaModFix/>
          </a:blip>
          <a:stretch>
            <a:fillRect/>
          </a:stretch>
        </p:blipFill>
        <p:spPr>
          <a:xfrm>
            <a:off x="577950" y="1012200"/>
            <a:ext cx="7988198" cy="3838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plt.show(graph1)</a:t>
            </a:r>
            <a:endParaRPr/>
          </a:p>
        </p:txBody>
      </p:sp>
      <p:pic>
        <p:nvPicPr>
          <p:cNvPr id="443" name="Google Shape;443;p38"/>
          <p:cNvPicPr preferRelativeResize="0"/>
          <p:nvPr/>
        </p:nvPicPr>
        <p:blipFill>
          <a:blip r:embed="rId3">
            <a:alphaModFix/>
          </a:blip>
          <a:stretch>
            <a:fillRect/>
          </a:stretch>
        </p:blipFill>
        <p:spPr>
          <a:xfrm>
            <a:off x="661425" y="944815"/>
            <a:ext cx="7821251" cy="39526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9"/>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plt.show(graph1)</a:t>
            </a:r>
            <a:endParaRPr dirty="0"/>
          </a:p>
        </p:txBody>
      </p:sp>
      <p:pic>
        <p:nvPicPr>
          <p:cNvPr id="449" name="Google Shape;449;p39"/>
          <p:cNvPicPr preferRelativeResize="0"/>
          <p:nvPr/>
        </p:nvPicPr>
        <p:blipFill>
          <a:blip r:embed="rId3">
            <a:alphaModFix/>
          </a:blip>
          <a:stretch>
            <a:fillRect/>
          </a:stretch>
        </p:blipFill>
        <p:spPr>
          <a:xfrm>
            <a:off x="154950" y="1012200"/>
            <a:ext cx="6007876" cy="3803150"/>
          </a:xfrm>
          <a:prstGeom prst="rect">
            <a:avLst/>
          </a:prstGeom>
          <a:noFill/>
          <a:ln>
            <a:noFill/>
          </a:ln>
        </p:spPr>
      </p:pic>
      <p:sp>
        <p:nvSpPr>
          <p:cNvPr id="450" name="Google Shape;450;p39"/>
          <p:cNvSpPr txBox="1"/>
          <p:nvPr/>
        </p:nvSpPr>
        <p:spPr>
          <a:xfrm>
            <a:off x="6237798" y="920937"/>
            <a:ext cx="2801081" cy="4185731"/>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chemeClr val="dk1"/>
                </a:solidFill>
                <a:latin typeface="Anaheim"/>
                <a:ea typeface="Anaheim"/>
                <a:cs typeface="Anaheim"/>
                <a:sym typeface="Anaheim"/>
              </a:rPr>
              <a:t>1) Generally, there is an increasing trend of number of graduates over the years while the number of intakes remain stagnant, with a surge of increase from 2005-2013 and a decreasing anomaly which happened from 2013-2016 over the years.</a:t>
            </a:r>
            <a:endParaRPr sz="1300" dirty="0">
              <a:solidFill>
                <a:schemeClr val="dk1"/>
              </a:solidFill>
              <a:latin typeface="Anaheim"/>
              <a:ea typeface="Anaheim"/>
              <a:cs typeface="Anaheim"/>
              <a:sym typeface="Anaheim"/>
            </a:endParaRPr>
          </a:p>
          <a:p>
            <a:pPr marL="0" lvl="0" indent="0" algn="l" rtl="0">
              <a:spcBef>
                <a:spcPts val="0"/>
              </a:spcBef>
              <a:spcAft>
                <a:spcPts val="0"/>
              </a:spcAft>
              <a:buNone/>
            </a:pPr>
            <a:r>
              <a:rPr lang="en" sz="1300" dirty="0">
                <a:solidFill>
                  <a:schemeClr val="dk1"/>
                </a:solidFill>
                <a:latin typeface="Anaheim"/>
                <a:ea typeface="Anaheim"/>
                <a:cs typeface="Anaheim"/>
                <a:sym typeface="Anaheim"/>
              </a:rPr>
              <a:t>2) Since the years taken to graduate polytechnic is approximately 3-4 years, the number of graduates 3 years after the number of intakes is being directly affected. Ex. 2016 had highest number of intakes, 3 years later, 2016 had highest number of graduates. 2013-2016 had a decrease in intakes, 2016-2019 also had decrease in graduates. </a:t>
            </a:r>
          </a:p>
          <a:p>
            <a:pPr marL="0" lvl="0" indent="0" algn="l" rtl="0">
              <a:spcBef>
                <a:spcPts val="0"/>
              </a:spcBef>
              <a:spcAft>
                <a:spcPts val="0"/>
              </a:spcAft>
              <a:buNone/>
            </a:pPr>
            <a:r>
              <a:rPr lang="en" sz="1300" dirty="0">
                <a:solidFill>
                  <a:schemeClr val="dk1"/>
                </a:solidFill>
                <a:latin typeface="Anaheim"/>
                <a:ea typeface="Anaheim"/>
                <a:cs typeface="Anaheim"/>
                <a:sym typeface="Anaheim"/>
              </a:rPr>
              <a:t>3) There is approximately the same number of polytechnic intakes and graduates in 2017.</a:t>
            </a:r>
            <a:endParaRPr sz="1300" dirty="0">
              <a:solidFill>
                <a:schemeClr val="dk1"/>
              </a:solidFill>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456" name="Google Shape;456;p40"/>
          <p:cNvPicPr preferRelativeResize="0"/>
          <p:nvPr/>
        </p:nvPicPr>
        <p:blipFill rotWithShape="1">
          <a:blip r:embed="rId3">
            <a:alphaModFix/>
          </a:blip>
          <a:srcRect r="2181"/>
          <a:stretch/>
        </p:blipFill>
        <p:spPr>
          <a:xfrm>
            <a:off x="799413" y="1511437"/>
            <a:ext cx="7545277" cy="3034524"/>
          </a:xfrm>
          <a:prstGeom prst="rect">
            <a:avLst/>
          </a:prstGeom>
          <a:noFill/>
          <a:ln>
            <a:noFill/>
          </a:ln>
        </p:spPr>
      </p:pic>
      <p:pic>
        <p:nvPicPr>
          <p:cNvPr id="457" name="Google Shape;457;p40"/>
          <p:cNvPicPr preferRelativeResize="0"/>
          <p:nvPr/>
        </p:nvPicPr>
        <p:blipFill>
          <a:blip r:embed="rId4">
            <a:alphaModFix/>
          </a:blip>
          <a:stretch>
            <a:fillRect/>
          </a:stretch>
        </p:blipFill>
        <p:spPr>
          <a:xfrm>
            <a:off x="1134588" y="1181650"/>
            <a:ext cx="6874824" cy="36940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7"/>
                                        </p:tgtEl>
                                        <p:attrNameLst>
                                          <p:attrName>style.visibility</p:attrName>
                                        </p:attrNameLst>
                                      </p:cBhvr>
                                      <p:to>
                                        <p:strVal val="visible"/>
                                      </p:to>
                                    </p:set>
                                    <p:animEffect transition="in" filter="fade">
                                      <p:cBhvr>
                                        <p:cTn id="12"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463" name="Google Shape;463;p41"/>
          <p:cNvPicPr preferRelativeResize="0"/>
          <p:nvPr/>
        </p:nvPicPr>
        <p:blipFill>
          <a:blip r:embed="rId3">
            <a:alphaModFix/>
          </a:blip>
          <a:stretch>
            <a:fillRect/>
          </a:stretch>
        </p:blipFill>
        <p:spPr>
          <a:xfrm>
            <a:off x="771525" y="1106025"/>
            <a:ext cx="7601039" cy="3826500"/>
          </a:xfrm>
          <a:prstGeom prst="rect">
            <a:avLst/>
          </a:prstGeom>
          <a:noFill/>
          <a:ln>
            <a:noFill/>
          </a:ln>
        </p:spPr>
      </p:pic>
      <p:pic>
        <p:nvPicPr>
          <p:cNvPr id="464" name="Google Shape;464;p41"/>
          <p:cNvPicPr preferRelativeResize="0"/>
          <p:nvPr/>
        </p:nvPicPr>
        <p:blipFill rotWithShape="1">
          <a:blip r:embed="rId4">
            <a:alphaModFix/>
          </a:blip>
          <a:srcRect r="22009"/>
          <a:stretch/>
        </p:blipFill>
        <p:spPr>
          <a:xfrm>
            <a:off x="771525" y="1106025"/>
            <a:ext cx="7148749" cy="3826500"/>
          </a:xfrm>
          <a:prstGeom prst="rect">
            <a:avLst/>
          </a:prstGeom>
          <a:noFill/>
          <a:ln>
            <a:noFill/>
          </a:ln>
        </p:spPr>
      </p:pic>
      <p:sp>
        <p:nvSpPr>
          <p:cNvPr id="465" name="Google Shape;465;p41"/>
          <p:cNvSpPr txBox="1"/>
          <p:nvPr/>
        </p:nvSpPr>
        <p:spPr>
          <a:xfrm>
            <a:off x="6591600" y="4600800"/>
            <a:ext cx="183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Anaheim"/>
                <a:ea typeface="Anaheim"/>
                <a:cs typeface="Anaheim"/>
                <a:sym typeface="Anaheim"/>
              </a:rPr>
              <a:t>*Animated Objects in slides</a:t>
            </a:r>
            <a:endParaRPr sz="1100">
              <a:solidFill>
                <a:schemeClr val="lt1"/>
              </a:solidFill>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fade">
                                      <p:cBhvr>
                                        <p:cTn id="7" dur="10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animEffect transition="in" filter="fade">
                                      <p:cBhvr>
                                        <p:cTn id="12"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2"/>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471" name="Google Shape;471;p42"/>
          <p:cNvPicPr preferRelativeResize="0"/>
          <p:nvPr/>
        </p:nvPicPr>
        <p:blipFill>
          <a:blip r:embed="rId3">
            <a:alphaModFix/>
          </a:blip>
          <a:stretch>
            <a:fillRect/>
          </a:stretch>
        </p:blipFill>
        <p:spPr>
          <a:xfrm>
            <a:off x="453813" y="1461602"/>
            <a:ext cx="5471476" cy="2735800"/>
          </a:xfrm>
          <a:prstGeom prst="rect">
            <a:avLst/>
          </a:prstGeom>
          <a:noFill/>
          <a:ln>
            <a:noFill/>
          </a:ln>
        </p:spPr>
      </p:pic>
      <p:sp>
        <p:nvSpPr>
          <p:cNvPr id="472" name="Google Shape;472;p42"/>
          <p:cNvSpPr txBox="1"/>
          <p:nvPr/>
        </p:nvSpPr>
        <p:spPr>
          <a:xfrm>
            <a:off x="6265088" y="1875200"/>
            <a:ext cx="2425200" cy="1908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naheim"/>
                <a:ea typeface="Anaheim"/>
                <a:cs typeface="Anaheim"/>
                <a:sym typeface="Anaheim"/>
              </a:rPr>
              <a:t>1) Engineering Sciences has the most number of intake, enrolment and graduates while Dentistry has the fewest intake, enrolment and graduates over the years. </a:t>
            </a:r>
            <a:r>
              <a:rPr lang="en" b="1" dirty="0">
                <a:solidFill>
                  <a:schemeClr val="dk1"/>
                </a:solidFill>
                <a:latin typeface="Anaheim"/>
                <a:ea typeface="Anaheim"/>
                <a:cs typeface="Anaheim"/>
                <a:sym typeface="Anaheim"/>
              </a:rPr>
              <a:t>(Further supported by graph on slide 20)</a:t>
            </a:r>
            <a:endParaRPr b="1" dirty="0">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plt.show(graph2)</a:t>
            </a:r>
            <a:endParaRPr/>
          </a:p>
        </p:txBody>
      </p:sp>
      <p:pic>
        <p:nvPicPr>
          <p:cNvPr id="478" name="Google Shape;478;p43"/>
          <p:cNvPicPr preferRelativeResize="0"/>
          <p:nvPr/>
        </p:nvPicPr>
        <p:blipFill rotWithShape="1">
          <a:blip r:embed="rId3">
            <a:alphaModFix/>
          </a:blip>
          <a:srcRect r="7876"/>
          <a:stretch/>
        </p:blipFill>
        <p:spPr>
          <a:xfrm>
            <a:off x="857900" y="883350"/>
            <a:ext cx="7428198" cy="413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6"/>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Datasets Sources</a:t>
            </a:r>
            <a:endParaRPr/>
          </a:p>
        </p:txBody>
      </p:sp>
      <p:sp>
        <p:nvSpPr>
          <p:cNvPr id="337" name="Google Shape;337;p26"/>
          <p:cNvSpPr txBox="1">
            <a:spLocks noGrp="1"/>
          </p:cNvSpPr>
          <p:nvPr>
            <p:ph type="title" idx="2"/>
          </p:nvPr>
        </p:nvSpPr>
        <p:spPr>
          <a:xfrm>
            <a:off x="454800" y="1394250"/>
            <a:ext cx="8425200" cy="12462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4"/>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plt.show(graph2)</a:t>
            </a:r>
            <a:endParaRPr/>
          </a:p>
        </p:txBody>
      </p:sp>
      <p:sp>
        <p:nvSpPr>
          <p:cNvPr id="484" name="Google Shape;484;p44"/>
          <p:cNvSpPr txBox="1"/>
          <p:nvPr/>
        </p:nvSpPr>
        <p:spPr>
          <a:xfrm>
            <a:off x="6244875" y="1342313"/>
            <a:ext cx="2770200" cy="3201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naheim"/>
                <a:ea typeface="Anaheim"/>
                <a:cs typeface="Anaheim"/>
                <a:sym typeface="Anaheim"/>
              </a:rPr>
              <a:t>1) Engineering Sciences has more graduates than any other courses while Dentistry has the fewest graduates over the years. </a:t>
            </a:r>
            <a:r>
              <a:rPr lang="en" b="1" dirty="0">
                <a:solidFill>
                  <a:schemeClr val="dk1"/>
                </a:solidFill>
                <a:latin typeface="Anaheim"/>
                <a:ea typeface="Anaheim"/>
                <a:cs typeface="Anaheim"/>
                <a:sym typeface="Anaheim"/>
              </a:rPr>
              <a:t>(Further supported by numpy analysis in slide 17,21)</a:t>
            </a:r>
            <a:endParaRPr b="1" dirty="0">
              <a:solidFill>
                <a:schemeClr val="dk1"/>
              </a:solidFill>
              <a:latin typeface="Anaheim"/>
              <a:ea typeface="Anaheim"/>
              <a:cs typeface="Anaheim"/>
              <a:sym typeface="Anaheim"/>
            </a:endParaRPr>
          </a:p>
          <a:p>
            <a:pPr marL="0" lvl="0" indent="0" algn="l" rtl="0">
              <a:spcBef>
                <a:spcPts val="0"/>
              </a:spcBef>
              <a:spcAft>
                <a:spcPts val="0"/>
              </a:spcAft>
              <a:buNone/>
            </a:pPr>
            <a:r>
              <a:rPr lang="en" dirty="0">
                <a:solidFill>
                  <a:schemeClr val="dk1"/>
                </a:solidFill>
                <a:latin typeface="Anaheim"/>
                <a:ea typeface="Anaheim"/>
                <a:cs typeface="Anaheim"/>
                <a:sym typeface="Anaheim"/>
              </a:rPr>
              <a:t>2) Number of graduates over the years in Humanities and Social Sciences is the most varied, least consistent while number of graduates over the years in Natural &amp; Mathematical Sciences is the most consistent </a:t>
            </a:r>
            <a:r>
              <a:rPr lang="en" b="1" dirty="0">
                <a:solidFill>
                  <a:schemeClr val="dk1"/>
                </a:solidFill>
                <a:latin typeface="Anaheim"/>
                <a:ea typeface="Anaheim"/>
                <a:cs typeface="Anaheim"/>
                <a:sym typeface="Anaheim"/>
              </a:rPr>
              <a:t>(nearly zero, as seen in slide 22)</a:t>
            </a:r>
            <a:endParaRPr b="1" dirty="0">
              <a:solidFill>
                <a:schemeClr val="dk1"/>
              </a:solidFill>
              <a:latin typeface="Anaheim"/>
              <a:ea typeface="Anaheim"/>
              <a:cs typeface="Anaheim"/>
              <a:sym typeface="Anaheim"/>
            </a:endParaRPr>
          </a:p>
        </p:txBody>
      </p:sp>
      <p:pic>
        <p:nvPicPr>
          <p:cNvPr id="485" name="Google Shape;485;p44"/>
          <p:cNvPicPr preferRelativeResize="0"/>
          <p:nvPr/>
        </p:nvPicPr>
        <p:blipFill>
          <a:blip r:embed="rId3">
            <a:alphaModFix/>
          </a:blip>
          <a:stretch>
            <a:fillRect/>
          </a:stretch>
        </p:blipFill>
        <p:spPr>
          <a:xfrm>
            <a:off x="164100" y="871600"/>
            <a:ext cx="5963475" cy="414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5"/>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491" name="Google Shape;491;p45"/>
          <p:cNvPicPr preferRelativeResize="0"/>
          <p:nvPr/>
        </p:nvPicPr>
        <p:blipFill>
          <a:blip r:embed="rId3">
            <a:alphaModFix/>
          </a:blip>
          <a:stretch>
            <a:fillRect/>
          </a:stretch>
        </p:blipFill>
        <p:spPr>
          <a:xfrm>
            <a:off x="105525" y="1012200"/>
            <a:ext cx="5967405" cy="3826501"/>
          </a:xfrm>
          <a:prstGeom prst="rect">
            <a:avLst/>
          </a:prstGeom>
          <a:noFill/>
          <a:ln>
            <a:noFill/>
          </a:ln>
        </p:spPr>
      </p:pic>
      <p:pic>
        <p:nvPicPr>
          <p:cNvPr id="492" name="Google Shape;492;p45"/>
          <p:cNvPicPr preferRelativeResize="0"/>
          <p:nvPr/>
        </p:nvPicPr>
        <p:blipFill>
          <a:blip r:embed="rId4">
            <a:alphaModFix/>
          </a:blip>
          <a:stretch>
            <a:fillRect/>
          </a:stretch>
        </p:blipFill>
        <p:spPr>
          <a:xfrm>
            <a:off x="5014625" y="1369475"/>
            <a:ext cx="3936723" cy="336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498" name="Google Shape;498;p46"/>
          <p:cNvPicPr preferRelativeResize="0"/>
          <p:nvPr/>
        </p:nvPicPr>
        <p:blipFill>
          <a:blip r:embed="rId3">
            <a:alphaModFix/>
          </a:blip>
          <a:stretch>
            <a:fillRect/>
          </a:stretch>
        </p:blipFill>
        <p:spPr>
          <a:xfrm>
            <a:off x="164125" y="1012200"/>
            <a:ext cx="6654077" cy="3826501"/>
          </a:xfrm>
          <a:prstGeom prst="rect">
            <a:avLst/>
          </a:prstGeom>
          <a:noFill/>
          <a:ln>
            <a:noFill/>
          </a:ln>
        </p:spPr>
      </p:pic>
      <p:pic>
        <p:nvPicPr>
          <p:cNvPr id="499" name="Google Shape;499;p46"/>
          <p:cNvPicPr preferRelativeResize="0"/>
          <p:nvPr/>
        </p:nvPicPr>
        <p:blipFill rotWithShape="1">
          <a:blip r:embed="rId4">
            <a:alphaModFix/>
          </a:blip>
          <a:srcRect r="18354"/>
          <a:stretch/>
        </p:blipFill>
        <p:spPr>
          <a:xfrm>
            <a:off x="4678125" y="1452825"/>
            <a:ext cx="4346352" cy="3315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np.process(dataset2)</a:t>
            </a:r>
            <a:endParaRPr/>
          </a:p>
        </p:txBody>
      </p:sp>
      <p:pic>
        <p:nvPicPr>
          <p:cNvPr id="505" name="Google Shape;505;p47"/>
          <p:cNvPicPr preferRelativeResize="0"/>
          <p:nvPr/>
        </p:nvPicPr>
        <p:blipFill>
          <a:blip r:embed="rId3">
            <a:alphaModFix/>
          </a:blip>
          <a:stretch>
            <a:fillRect/>
          </a:stretch>
        </p:blipFill>
        <p:spPr>
          <a:xfrm>
            <a:off x="1785188" y="1012200"/>
            <a:ext cx="5573724" cy="4049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plt.show(graph3)</a:t>
            </a:r>
            <a:endParaRPr/>
          </a:p>
        </p:txBody>
      </p:sp>
      <p:pic>
        <p:nvPicPr>
          <p:cNvPr id="511" name="Google Shape;511;p48"/>
          <p:cNvPicPr preferRelativeResize="0"/>
          <p:nvPr/>
        </p:nvPicPr>
        <p:blipFill rotWithShape="1">
          <a:blip r:embed="rId3">
            <a:alphaModFix/>
          </a:blip>
          <a:srcRect r="9387" b="1477"/>
          <a:stretch/>
        </p:blipFill>
        <p:spPr>
          <a:xfrm>
            <a:off x="535700" y="878620"/>
            <a:ext cx="8072602" cy="40421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9"/>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plt.show(graph3)</a:t>
            </a:r>
            <a:endParaRPr dirty="0"/>
          </a:p>
        </p:txBody>
      </p:sp>
      <p:sp>
        <p:nvSpPr>
          <p:cNvPr id="517" name="Google Shape;517;p49"/>
          <p:cNvSpPr txBox="1"/>
          <p:nvPr/>
        </p:nvSpPr>
        <p:spPr>
          <a:xfrm>
            <a:off x="6162850" y="793064"/>
            <a:ext cx="2770200" cy="1908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naheim"/>
                <a:ea typeface="Anaheim"/>
                <a:cs typeface="Anaheim"/>
                <a:sym typeface="Anaheim"/>
              </a:rPr>
              <a:t>1) Average number of graduates over the years is the lower than average number of intakes and students enrolled.</a:t>
            </a:r>
            <a:endParaRPr dirty="0">
              <a:solidFill>
                <a:schemeClr val="dk1"/>
              </a:solidFill>
              <a:latin typeface="Anaheim"/>
              <a:ea typeface="Anaheim"/>
              <a:cs typeface="Anaheim"/>
              <a:sym typeface="Anaheim"/>
            </a:endParaRPr>
          </a:p>
          <a:p>
            <a:pPr marL="0" lvl="0" indent="0" algn="l" rtl="0">
              <a:spcBef>
                <a:spcPts val="0"/>
              </a:spcBef>
              <a:spcAft>
                <a:spcPts val="0"/>
              </a:spcAft>
              <a:buNone/>
            </a:pPr>
            <a:r>
              <a:rPr lang="en" dirty="0">
                <a:solidFill>
                  <a:schemeClr val="dk1"/>
                </a:solidFill>
                <a:latin typeface="Anaheim"/>
                <a:ea typeface="Anaheim"/>
                <a:cs typeface="Anaheim"/>
                <a:sym typeface="Anaheim"/>
              </a:rPr>
              <a:t>2) Most number of intakes, enrolment and graduates in 2020, and least number of intakes, enrolment and graduates in 2010.</a:t>
            </a:r>
            <a:endParaRPr dirty="0">
              <a:solidFill>
                <a:schemeClr val="dk1"/>
              </a:solidFill>
              <a:latin typeface="Anaheim"/>
              <a:ea typeface="Anaheim"/>
              <a:cs typeface="Anaheim"/>
              <a:sym typeface="Anaheim"/>
            </a:endParaRPr>
          </a:p>
        </p:txBody>
      </p:sp>
      <p:pic>
        <p:nvPicPr>
          <p:cNvPr id="518" name="Google Shape;518;p49"/>
          <p:cNvPicPr preferRelativeResize="0"/>
          <p:nvPr/>
        </p:nvPicPr>
        <p:blipFill>
          <a:blip r:embed="rId3">
            <a:alphaModFix/>
          </a:blip>
          <a:stretch>
            <a:fillRect/>
          </a:stretch>
        </p:blipFill>
        <p:spPr>
          <a:xfrm>
            <a:off x="199275" y="1012200"/>
            <a:ext cx="5776100" cy="4030350"/>
          </a:xfrm>
          <a:prstGeom prst="rect">
            <a:avLst/>
          </a:prstGeom>
          <a:noFill/>
          <a:ln>
            <a:noFill/>
          </a:ln>
        </p:spPr>
      </p:pic>
      <p:sp>
        <p:nvSpPr>
          <p:cNvPr id="519" name="Google Shape;519;p49"/>
          <p:cNvSpPr txBox="1"/>
          <p:nvPr/>
        </p:nvSpPr>
        <p:spPr>
          <a:xfrm>
            <a:off x="6162850" y="2741421"/>
            <a:ext cx="2770200" cy="2339072"/>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naheim"/>
                <a:ea typeface="Anaheim"/>
                <a:cs typeface="Anaheim"/>
                <a:sym typeface="Anaheim"/>
              </a:rPr>
              <a:t>Different than polytechnic intakes and graduates as there is a consistent increase (no sudden decrease)</a:t>
            </a:r>
            <a:endParaRPr dirty="0">
              <a:solidFill>
                <a:schemeClr val="dk1"/>
              </a:solidFill>
              <a:latin typeface="Anaheim"/>
              <a:ea typeface="Anaheim"/>
              <a:cs typeface="Anaheim"/>
              <a:sym typeface="Anaheim"/>
            </a:endParaRPr>
          </a:p>
          <a:p>
            <a:pPr marL="0" lvl="0" indent="0" algn="l" rtl="0">
              <a:spcBef>
                <a:spcPts val="0"/>
              </a:spcBef>
              <a:spcAft>
                <a:spcPts val="0"/>
              </a:spcAft>
              <a:buNone/>
            </a:pPr>
            <a:r>
              <a:rPr lang="en" dirty="0">
                <a:solidFill>
                  <a:schemeClr val="dk1"/>
                </a:solidFill>
                <a:latin typeface="Anaheim"/>
                <a:ea typeface="Anaheim"/>
                <a:cs typeface="Anaheim"/>
                <a:sym typeface="Anaheim"/>
              </a:rPr>
              <a:t>Reason: Might be due to the number of years needed to graduate, which allow enrolment number to accumulate, resulting in a delayed increase to number of graduates</a:t>
            </a:r>
            <a:endParaRPr dirty="0">
              <a:solidFill>
                <a:schemeClr val="dk1"/>
              </a:solidFill>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np.process(dataset3)</a:t>
            </a:r>
            <a:endParaRPr/>
          </a:p>
        </p:txBody>
      </p:sp>
      <p:pic>
        <p:nvPicPr>
          <p:cNvPr id="525" name="Google Shape;525;p50"/>
          <p:cNvPicPr preferRelativeResize="0"/>
          <p:nvPr/>
        </p:nvPicPr>
        <p:blipFill>
          <a:blip r:embed="rId3">
            <a:alphaModFix/>
          </a:blip>
          <a:stretch>
            <a:fillRect/>
          </a:stretch>
        </p:blipFill>
        <p:spPr>
          <a:xfrm>
            <a:off x="673150" y="1012200"/>
            <a:ext cx="7797688" cy="38265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plt.show(graph4)</a:t>
            </a:r>
            <a:endParaRPr/>
          </a:p>
        </p:txBody>
      </p:sp>
      <p:pic>
        <p:nvPicPr>
          <p:cNvPr id="531" name="Google Shape;531;p51"/>
          <p:cNvPicPr preferRelativeResize="0"/>
          <p:nvPr/>
        </p:nvPicPr>
        <p:blipFill>
          <a:blip r:embed="rId3">
            <a:alphaModFix/>
          </a:blip>
          <a:stretch>
            <a:fillRect/>
          </a:stretch>
        </p:blipFill>
        <p:spPr>
          <a:xfrm>
            <a:off x="152450" y="1012200"/>
            <a:ext cx="8839199" cy="3732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2"/>
          <p:cNvSpPr txBox="1">
            <a:spLocks noGrp="1"/>
          </p:cNvSpPr>
          <p:nvPr>
            <p:ph type="title"/>
          </p:nvPr>
        </p:nvSpPr>
        <p:spPr>
          <a:xfrm>
            <a:off x="1278000" y="108875"/>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plt.show(graph4)</a:t>
            </a:r>
            <a:endParaRPr/>
          </a:p>
        </p:txBody>
      </p:sp>
      <p:sp>
        <p:nvSpPr>
          <p:cNvPr id="537" name="Google Shape;537;p52"/>
          <p:cNvSpPr txBox="1"/>
          <p:nvPr/>
        </p:nvSpPr>
        <p:spPr>
          <a:xfrm>
            <a:off x="447900" y="3316925"/>
            <a:ext cx="8248200" cy="1693200"/>
          </a:xfrm>
          <a:prstGeom prst="rect">
            <a:avLst/>
          </a:prstGeom>
          <a:solidFill>
            <a:schemeClr val="lt1"/>
          </a:solid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Anaheim"/>
              <a:buAutoNum type="arabicParenR"/>
            </a:pPr>
            <a:r>
              <a:rPr lang="en" dirty="0">
                <a:solidFill>
                  <a:schemeClr val="dk1"/>
                </a:solidFill>
                <a:latin typeface="Anaheim"/>
                <a:ea typeface="Anaheim"/>
                <a:cs typeface="Anaheim"/>
                <a:sym typeface="Anaheim"/>
              </a:rPr>
              <a:t>After excluding the people who were not in full time employment, Arts, Design &amp; Media has the smallest proportion of university graduates who were in full-time employment at 9.4%, 8.5% and 10.2% respectively.</a:t>
            </a:r>
            <a:endParaRPr dirty="0">
              <a:solidFill>
                <a:schemeClr val="dk1"/>
              </a:solidFill>
              <a:latin typeface="Anaheim"/>
              <a:ea typeface="Anaheim"/>
              <a:cs typeface="Anaheim"/>
              <a:sym typeface="Anaheim"/>
            </a:endParaRPr>
          </a:p>
          <a:p>
            <a:pPr marL="457200" lvl="0" indent="-317500" algn="l" rtl="0">
              <a:spcBef>
                <a:spcPts val="0"/>
              </a:spcBef>
              <a:spcAft>
                <a:spcPts val="0"/>
              </a:spcAft>
              <a:buClr>
                <a:schemeClr val="dk1"/>
              </a:buClr>
              <a:buSzPts val="1400"/>
              <a:buFont typeface="Anaheim"/>
              <a:buAutoNum type="arabicParenR"/>
            </a:pPr>
            <a:r>
              <a:rPr lang="en" dirty="0">
                <a:solidFill>
                  <a:schemeClr val="dk1"/>
                </a:solidFill>
                <a:latin typeface="Anaheim"/>
                <a:ea typeface="Anaheim"/>
                <a:cs typeface="Anaheim"/>
                <a:sym typeface="Anaheim"/>
              </a:rPr>
              <a:t>For 2019-2021, Information &amp; Digital Technologies has the largest proportion of university graduates who were in full time employment at 13.9%, 14.8% and 13.8% respectively. 2020 has more university graduates working full time than 2019, it is probably because of COVID 19 pandemic, causing people to rely on digital technologies more frequently, increasing the demand for IT people for work.</a:t>
            </a:r>
            <a:endParaRPr dirty="0">
              <a:solidFill>
                <a:schemeClr val="dk1"/>
              </a:solidFill>
              <a:latin typeface="Anaheim"/>
              <a:ea typeface="Anaheim"/>
              <a:cs typeface="Anaheim"/>
              <a:sym typeface="Anaheim"/>
            </a:endParaRPr>
          </a:p>
        </p:txBody>
      </p:sp>
      <p:pic>
        <p:nvPicPr>
          <p:cNvPr id="538" name="Google Shape;538;p52"/>
          <p:cNvPicPr preferRelativeResize="0"/>
          <p:nvPr/>
        </p:nvPicPr>
        <p:blipFill>
          <a:blip r:embed="rId3">
            <a:alphaModFix/>
          </a:blip>
          <a:stretch>
            <a:fillRect/>
          </a:stretch>
        </p:blipFill>
        <p:spPr>
          <a:xfrm>
            <a:off x="260400" y="660700"/>
            <a:ext cx="8623176" cy="2596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np.process(dataset3)</a:t>
            </a:r>
            <a:endParaRPr/>
          </a:p>
        </p:txBody>
      </p:sp>
      <p:pic>
        <p:nvPicPr>
          <p:cNvPr id="544" name="Google Shape;544;p53"/>
          <p:cNvPicPr preferRelativeResize="0"/>
          <p:nvPr/>
        </p:nvPicPr>
        <p:blipFill rotWithShape="1">
          <a:blip r:embed="rId3">
            <a:alphaModFix/>
          </a:blip>
          <a:srcRect r="15067"/>
          <a:stretch/>
        </p:blipFill>
        <p:spPr>
          <a:xfrm>
            <a:off x="1042875" y="1012200"/>
            <a:ext cx="7058248" cy="39672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7"/>
          <p:cNvSpPr txBox="1">
            <a:spLocks noGrp="1"/>
          </p:cNvSpPr>
          <p:nvPr>
            <p:ph type="ctrTitle" idx="2"/>
          </p:nvPr>
        </p:nvSpPr>
        <p:spPr>
          <a:xfrm flipH="1">
            <a:off x="359525" y="1347375"/>
            <a:ext cx="2730900" cy="549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Polytechnic Intake, Enrolment &amp; Graduates by Course</a:t>
            </a:r>
            <a:endParaRPr sz="1600">
              <a:solidFill>
                <a:srgbClr val="E2E9ED"/>
              </a:solidFill>
              <a:latin typeface="Anaheim"/>
              <a:ea typeface="Anaheim"/>
              <a:cs typeface="Anaheim"/>
              <a:sym typeface="Anaheim"/>
            </a:endParaRPr>
          </a:p>
        </p:txBody>
      </p:sp>
      <p:sp>
        <p:nvSpPr>
          <p:cNvPr id="343" name="Google Shape;343;p27"/>
          <p:cNvSpPr txBox="1">
            <a:spLocks noGrp="1"/>
          </p:cNvSpPr>
          <p:nvPr>
            <p:ph type="subTitle" idx="3"/>
          </p:nvPr>
        </p:nvSpPr>
        <p:spPr>
          <a:xfrm flipH="1">
            <a:off x="437675" y="2114550"/>
            <a:ext cx="2574600" cy="280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Source: </a:t>
            </a:r>
            <a:r>
              <a:rPr lang="en" sz="1300" u="sng">
                <a:solidFill>
                  <a:schemeClr val="hlink"/>
                </a:solidFill>
                <a:hlinkClick r:id="rId3"/>
              </a:rPr>
              <a:t>https://data.gov.sg/dataset/polytechnics-intake-enrolment-and-graduates-by-course</a:t>
            </a:r>
            <a:endParaRPr sz="1300"/>
          </a:p>
          <a:p>
            <a:pPr marL="0" lvl="0" indent="0" algn="ctr" rtl="0">
              <a:spcBef>
                <a:spcPts val="0"/>
              </a:spcBef>
              <a:spcAft>
                <a:spcPts val="0"/>
              </a:spcAft>
              <a:buNone/>
            </a:pPr>
            <a:endParaRPr/>
          </a:p>
        </p:txBody>
      </p:sp>
      <p:sp>
        <p:nvSpPr>
          <p:cNvPr id="344" name="Google Shape;344;p27"/>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print(datasets)</a:t>
            </a:r>
            <a:endParaRPr/>
          </a:p>
        </p:txBody>
      </p:sp>
      <p:sp>
        <p:nvSpPr>
          <p:cNvPr id="345" name="Google Shape;345;p27"/>
          <p:cNvSpPr txBox="1">
            <a:spLocks noGrp="1"/>
          </p:cNvSpPr>
          <p:nvPr>
            <p:ph type="ctrTitle" idx="2"/>
          </p:nvPr>
        </p:nvSpPr>
        <p:spPr>
          <a:xfrm flipH="1">
            <a:off x="3284700" y="1347375"/>
            <a:ext cx="2574600" cy="549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University Intake, Enrolment &amp; Graduates by Course</a:t>
            </a:r>
            <a:endParaRPr sz="1600">
              <a:solidFill>
                <a:srgbClr val="E2E9ED"/>
              </a:solidFill>
              <a:latin typeface="Anaheim"/>
              <a:ea typeface="Anaheim"/>
              <a:cs typeface="Anaheim"/>
              <a:sym typeface="Anaheim"/>
            </a:endParaRPr>
          </a:p>
        </p:txBody>
      </p:sp>
      <p:sp>
        <p:nvSpPr>
          <p:cNvPr id="346" name="Google Shape;346;p27"/>
          <p:cNvSpPr txBox="1">
            <a:spLocks noGrp="1"/>
          </p:cNvSpPr>
          <p:nvPr>
            <p:ph type="subTitle" idx="3"/>
          </p:nvPr>
        </p:nvSpPr>
        <p:spPr>
          <a:xfrm flipH="1">
            <a:off x="3274075" y="2114550"/>
            <a:ext cx="2574600" cy="280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Source: </a:t>
            </a:r>
            <a:r>
              <a:rPr lang="en" sz="1300" u="sng">
                <a:solidFill>
                  <a:schemeClr val="hlink"/>
                </a:solidFill>
                <a:hlinkClick r:id="rId4"/>
              </a:rPr>
              <a:t>https://data.gov.sg/dataset/universities-intake-enrolment-and-graduates-by-course</a:t>
            </a:r>
            <a:endParaRPr sz="1300"/>
          </a:p>
          <a:p>
            <a:pPr marL="0" lvl="0" indent="0" algn="ctr" rtl="0">
              <a:spcBef>
                <a:spcPts val="0"/>
              </a:spcBef>
              <a:spcAft>
                <a:spcPts val="0"/>
              </a:spcAft>
              <a:buNone/>
            </a:pPr>
            <a:endParaRPr sz="1300"/>
          </a:p>
        </p:txBody>
      </p:sp>
      <p:sp>
        <p:nvSpPr>
          <p:cNvPr id="347" name="Google Shape;347;p27"/>
          <p:cNvSpPr txBox="1">
            <a:spLocks noGrp="1"/>
          </p:cNvSpPr>
          <p:nvPr>
            <p:ph type="ctrTitle" idx="2"/>
          </p:nvPr>
        </p:nvSpPr>
        <p:spPr>
          <a:xfrm flipH="1">
            <a:off x="6040225" y="1347375"/>
            <a:ext cx="2666100" cy="549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Fresh University Graduates Gross Median Monthly Salary</a:t>
            </a:r>
            <a:endParaRPr sz="1600">
              <a:solidFill>
                <a:srgbClr val="E2E9ED"/>
              </a:solidFill>
              <a:latin typeface="Anaheim"/>
              <a:ea typeface="Anaheim"/>
              <a:cs typeface="Anaheim"/>
              <a:sym typeface="Anaheim"/>
            </a:endParaRPr>
          </a:p>
        </p:txBody>
      </p:sp>
      <p:sp>
        <p:nvSpPr>
          <p:cNvPr id="348" name="Google Shape;348;p27"/>
          <p:cNvSpPr txBox="1">
            <a:spLocks noGrp="1"/>
          </p:cNvSpPr>
          <p:nvPr>
            <p:ph type="subTitle" idx="3"/>
          </p:nvPr>
        </p:nvSpPr>
        <p:spPr>
          <a:xfrm flipH="1">
            <a:off x="6040225" y="2114550"/>
            <a:ext cx="2666100" cy="2876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1300"/>
              <a:t>Source: </a:t>
            </a:r>
            <a:endParaRPr sz="1300"/>
          </a:p>
          <a:p>
            <a:pPr marL="0" lvl="0" indent="0" algn="ctr" rtl="0">
              <a:spcBef>
                <a:spcPts val="0"/>
              </a:spcBef>
              <a:spcAft>
                <a:spcPts val="0"/>
              </a:spcAft>
              <a:buNone/>
            </a:pPr>
            <a:r>
              <a:rPr lang="en" sz="1300" u="sng">
                <a:solidFill>
                  <a:schemeClr val="hlink"/>
                </a:solidFill>
                <a:hlinkClick r:id="rId5"/>
              </a:rPr>
              <a:t>https://www.channelnewsasia.com/singapore/graduate-employment-survey-2021-covid-19-university-full-time-jobs-2501631</a:t>
            </a:r>
            <a:endParaRPr sz="1300"/>
          </a:p>
          <a:p>
            <a:pPr marL="0" lvl="0" indent="0" algn="ctr" rtl="0">
              <a:spcBef>
                <a:spcPts val="0"/>
              </a:spcBef>
              <a:spcAft>
                <a:spcPts val="0"/>
              </a:spcAft>
              <a:buNone/>
            </a:pPr>
            <a:endParaRPr sz="1300"/>
          </a:p>
          <a:p>
            <a:pPr marL="0" lvl="0" indent="0" algn="ctr" rtl="0">
              <a:spcBef>
                <a:spcPts val="0"/>
              </a:spcBef>
              <a:spcAft>
                <a:spcPts val="0"/>
              </a:spcAft>
              <a:buNone/>
            </a:pPr>
            <a:r>
              <a:rPr lang="en" sz="1300"/>
              <a:t>Image:</a:t>
            </a:r>
            <a:endParaRPr sz="1300"/>
          </a:p>
          <a:p>
            <a:pPr marL="0" lvl="0" indent="0" algn="ctr" rtl="0">
              <a:spcBef>
                <a:spcPts val="0"/>
              </a:spcBef>
              <a:spcAft>
                <a:spcPts val="0"/>
              </a:spcAft>
              <a:buNone/>
            </a:pPr>
            <a:r>
              <a:rPr lang="en" sz="1300" u="sng">
                <a:solidFill>
                  <a:schemeClr val="hlink"/>
                </a:solidFill>
                <a:hlinkClick r:id="rId6"/>
              </a:rPr>
              <a:t>https://onecms-res.cloudinary.com/image/upload/s--WK-FHseo--/f_auto,q_auto/v1/mediacorp/cna/image/2022/02/16/employment_survey_2.jpg?itok=geuW80sS</a:t>
            </a:r>
            <a:endParaRPr sz="1300"/>
          </a:p>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4"/>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plt.show(graph5)</a:t>
            </a:r>
            <a:endParaRPr/>
          </a:p>
        </p:txBody>
      </p:sp>
      <p:pic>
        <p:nvPicPr>
          <p:cNvPr id="550" name="Google Shape;550;p54"/>
          <p:cNvPicPr preferRelativeResize="0"/>
          <p:nvPr/>
        </p:nvPicPr>
        <p:blipFill>
          <a:blip r:embed="rId3">
            <a:alphaModFix/>
          </a:blip>
          <a:stretch>
            <a:fillRect/>
          </a:stretch>
        </p:blipFill>
        <p:spPr>
          <a:xfrm>
            <a:off x="152400" y="949025"/>
            <a:ext cx="8839199" cy="3842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5"/>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plt.show(graph5)</a:t>
            </a:r>
            <a:endParaRPr/>
          </a:p>
        </p:txBody>
      </p:sp>
      <p:sp>
        <p:nvSpPr>
          <p:cNvPr id="556" name="Google Shape;556;p55"/>
          <p:cNvSpPr txBox="1"/>
          <p:nvPr/>
        </p:nvSpPr>
        <p:spPr>
          <a:xfrm>
            <a:off x="6162850" y="932213"/>
            <a:ext cx="2845978" cy="406262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Anaheim"/>
                <a:ea typeface="Anaheim"/>
                <a:cs typeface="Anaheim"/>
                <a:sym typeface="Anaheim"/>
              </a:rPr>
              <a:t>1) As the percentage of graduates who were permanently employed increased, the gross median monthly salary increased. This shows a positive, linear relationship between the two variables.</a:t>
            </a:r>
            <a:endParaRPr dirty="0">
              <a:solidFill>
                <a:schemeClr val="dk1"/>
              </a:solidFill>
              <a:latin typeface="Anaheim"/>
              <a:ea typeface="Anaheim"/>
              <a:cs typeface="Anaheim"/>
              <a:sym typeface="Anaheim"/>
            </a:endParaRPr>
          </a:p>
          <a:p>
            <a:pPr marL="0" lvl="0" indent="0" algn="l" rtl="0">
              <a:spcBef>
                <a:spcPts val="0"/>
              </a:spcBef>
              <a:spcAft>
                <a:spcPts val="0"/>
              </a:spcAft>
              <a:buNone/>
            </a:pPr>
            <a:r>
              <a:rPr lang="en" dirty="0">
                <a:solidFill>
                  <a:schemeClr val="dk1"/>
                </a:solidFill>
                <a:latin typeface="Anaheim"/>
                <a:ea typeface="Anaheim"/>
                <a:cs typeface="Anaheim"/>
                <a:sym typeface="Anaheim"/>
              </a:rPr>
              <a:t>2) Since r=0.55, the relationship is only moderately positive.</a:t>
            </a:r>
            <a:endParaRPr dirty="0">
              <a:solidFill>
                <a:schemeClr val="dk1"/>
              </a:solidFill>
              <a:latin typeface="Anaheim"/>
              <a:ea typeface="Anaheim"/>
              <a:cs typeface="Anaheim"/>
              <a:sym typeface="Anaheim"/>
            </a:endParaRPr>
          </a:p>
          <a:p>
            <a:pPr marL="0" lvl="0" indent="0" algn="l" rtl="0">
              <a:spcBef>
                <a:spcPts val="0"/>
              </a:spcBef>
              <a:spcAft>
                <a:spcPts val="0"/>
              </a:spcAft>
              <a:buNone/>
            </a:pPr>
            <a:r>
              <a:rPr lang="en" dirty="0">
                <a:solidFill>
                  <a:schemeClr val="dk1"/>
                </a:solidFill>
                <a:latin typeface="Anaheim"/>
                <a:ea typeface="Anaheim"/>
                <a:cs typeface="Anaheim"/>
                <a:sym typeface="Anaheim"/>
              </a:rPr>
              <a:t>3) There is presence of a few outliers, those outliers are the graduates who were from the Information &amp; Digital Technologies Sector. Since there were higher demand of IT people during 2019-2021 as seen in the pie chart previously, there was also a higher gross median salary as a result.</a:t>
            </a:r>
            <a:endParaRPr dirty="0">
              <a:solidFill>
                <a:schemeClr val="dk1"/>
              </a:solidFill>
              <a:latin typeface="Anaheim"/>
              <a:ea typeface="Anaheim"/>
              <a:cs typeface="Anaheim"/>
              <a:sym typeface="Anaheim"/>
            </a:endParaRPr>
          </a:p>
        </p:txBody>
      </p:sp>
      <p:pic>
        <p:nvPicPr>
          <p:cNvPr id="557" name="Google Shape;557;p55"/>
          <p:cNvPicPr preferRelativeResize="0"/>
          <p:nvPr/>
        </p:nvPicPr>
        <p:blipFill>
          <a:blip r:embed="rId3">
            <a:alphaModFix/>
          </a:blip>
          <a:stretch>
            <a:fillRect/>
          </a:stretch>
        </p:blipFill>
        <p:spPr>
          <a:xfrm>
            <a:off x="175850" y="932225"/>
            <a:ext cx="5705776" cy="4110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6"/>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Conclusion and Suggestions</a:t>
            </a:r>
            <a:endParaRPr/>
          </a:p>
        </p:txBody>
      </p:sp>
      <p:sp>
        <p:nvSpPr>
          <p:cNvPr id="563" name="Google Shape;563;p56"/>
          <p:cNvSpPr txBox="1">
            <a:spLocks noGrp="1"/>
          </p:cNvSpPr>
          <p:nvPr>
            <p:ph type="title" idx="2"/>
          </p:nvPr>
        </p:nvSpPr>
        <p:spPr>
          <a:xfrm>
            <a:off x="454800" y="1452825"/>
            <a:ext cx="8425200" cy="1187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conclude(dataset)</a:t>
            </a:r>
            <a:endParaRPr/>
          </a:p>
        </p:txBody>
      </p:sp>
      <p:sp>
        <p:nvSpPr>
          <p:cNvPr id="569" name="Google Shape;569;p57"/>
          <p:cNvSpPr txBox="1"/>
          <p:nvPr/>
        </p:nvSpPr>
        <p:spPr>
          <a:xfrm>
            <a:off x="726425" y="1159925"/>
            <a:ext cx="76977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For Polytechnic, the number of intakes is directly related to the number of graduates.</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For Universities, Engineering Sciences has the </a:t>
            </a:r>
            <a:r>
              <a:rPr lang="en" b="1" dirty="0">
                <a:solidFill>
                  <a:schemeClr val="lt1"/>
                </a:solidFill>
                <a:latin typeface="Anaheim"/>
                <a:ea typeface="Anaheim"/>
                <a:cs typeface="Anaheim"/>
                <a:sym typeface="Anaheim"/>
              </a:rPr>
              <a:t>HIGHEST</a:t>
            </a:r>
            <a:r>
              <a:rPr lang="en" dirty="0">
                <a:solidFill>
                  <a:schemeClr val="lt1"/>
                </a:solidFill>
                <a:latin typeface="Anaheim"/>
                <a:ea typeface="Anaheim"/>
                <a:cs typeface="Anaheim"/>
                <a:sym typeface="Anaheim"/>
              </a:rPr>
              <a:t> number of graduates, whereas Dentistry has the </a:t>
            </a:r>
            <a:r>
              <a:rPr lang="en" b="1" dirty="0">
                <a:solidFill>
                  <a:schemeClr val="lt1"/>
                </a:solidFill>
                <a:latin typeface="Anaheim"/>
                <a:ea typeface="Anaheim"/>
                <a:cs typeface="Anaheim"/>
                <a:sym typeface="Anaheim"/>
              </a:rPr>
              <a:t>LOWEST</a:t>
            </a:r>
            <a:r>
              <a:rPr lang="en" dirty="0">
                <a:solidFill>
                  <a:schemeClr val="lt1"/>
                </a:solidFill>
                <a:latin typeface="Anaheim"/>
                <a:ea typeface="Anaheim"/>
                <a:cs typeface="Anaheim"/>
                <a:sym typeface="Anaheim"/>
              </a:rPr>
              <a:t> of graduates over the years 2005-2020.</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Humanities and Social Sciences has the </a:t>
            </a:r>
            <a:r>
              <a:rPr lang="en" b="1" dirty="0">
                <a:solidFill>
                  <a:schemeClr val="lt1"/>
                </a:solidFill>
                <a:latin typeface="Anaheim"/>
                <a:ea typeface="Anaheim"/>
                <a:cs typeface="Anaheim"/>
                <a:sym typeface="Anaheim"/>
              </a:rPr>
              <a:t>MOST VARIED </a:t>
            </a:r>
            <a:r>
              <a:rPr lang="en" dirty="0">
                <a:solidFill>
                  <a:schemeClr val="lt1"/>
                </a:solidFill>
                <a:latin typeface="Anaheim"/>
                <a:ea typeface="Anaheim"/>
                <a:cs typeface="Anaheim"/>
                <a:sym typeface="Anaheim"/>
              </a:rPr>
              <a:t>number of graduates,</a:t>
            </a:r>
            <a:r>
              <a:rPr lang="en" b="1" dirty="0">
                <a:solidFill>
                  <a:schemeClr val="lt1"/>
                </a:solidFill>
                <a:latin typeface="Anaheim"/>
                <a:ea typeface="Anaheim"/>
                <a:cs typeface="Anaheim"/>
                <a:sym typeface="Anaheim"/>
              </a:rPr>
              <a:t> </a:t>
            </a:r>
            <a:r>
              <a:rPr lang="en" dirty="0">
                <a:solidFill>
                  <a:schemeClr val="lt1"/>
                </a:solidFill>
                <a:latin typeface="Anaheim"/>
                <a:ea typeface="Anaheim"/>
                <a:cs typeface="Anaheim"/>
                <a:sym typeface="Anaheim"/>
              </a:rPr>
              <a:t>while Natural &amp; Mathematical Sciences has the </a:t>
            </a:r>
            <a:r>
              <a:rPr lang="en" b="1" dirty="0">
                <a:solidFill>
                  <a:schemeClr val="lt1"/>
                </a:solidFill>
                <a:latin typeface="Anaheim"/>
                <a:ea typeface="Anaheim"/>
                <a:cs typeface="Anaheim"/>
                <a:sym typeface="Anaheim"/>
              </a:rPr>
              <a:t>MOST CONSISTENT </a:t>
            </a:r>
            <a:r>
              <a:rPr lang="en" dirty="0">
                <a:solidFill>
                  <a:schemeClr val="lt1"/>
                </a:solidFill>
                <a:latin typeface="Anaheim"/>
                <a:ea typeface="Anaheim"/>
                <a:cs typeface="Anaheim"/>
                <a:sym typeface="Anaheim"/>
              </a:rPr>
              <a:t>number of graduates over the year 2005-2020.</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Change of frequency for university graduates and intake and polytechnic graduates and intake is very different as the number of years to graduate is different.</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For Universities, as the years increased, the number of graduates increased, due to the accumulation of intakes that took place from previous years.</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IT and Digital Technologies sector has the highest demand of graduates working permanently in 2020.</a:t>
            </a:r>
            <a:endParaRPr dirty="0">
              <a:solidFill>
                <a:schemeClr val="lt1"/>
              </a:solidFill>
              <a:latin typeface="Anaheim"/>
              <a:ea typeface="Anaheim"/>
              <a:cs typeface="Anaheim"/>
              <a:sym typeface="Anaheim"/>
            </a:endParaRPr>
          </a:p>
          <a:p>
            <a:pPr marL="457200" lvl="0" indent="-317500" algn="l" rtl="0">
              <a:spcBef>
                <a:spcPts val="0"/>
              </a:spcBef>
              <a:spcAft>
                <a:spcPts val="0"/>
              </a:spcAft>
              <a:buClr>
                <a:schemeClr val="lt1"/>
              </a:buClr>
              <a:buSzPts val="1400"/>
              <a:buFont typeface="Anaheim"/>
              <a:buChar char="●"/>
            </a:pPr>
            <a:r>
              <a:rPr lang="en" dirty="0">
                <a:solidFill>
                  <a:schemeClr val="lt1"/>
                </a:solidFill>
                <a:latin typeface="Anaheim"/>
                <a:ea typeface="Anaheim"/>
                <a:cs typeface="Anaheim"/>
                <a:sym typeface="Anaheim"/>
              </a:rPr>
              <a:t>As the percentage of graduates who were permanently employed increased, the gross median monthly salary increased.</a:t>
            </a:r>
            <a:endParaRPr dirty="0">
              <a:solidFill>
                <a:schemeClr val="lt1"/>
              </a:solidFill>
              <a:latin typeface="Anaheim"/>
              <a:ea typeface="Anaheim"/>
              <a:cs typeface="Anaheim"/>
              <a:sym typeface="Anahei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recommendations.py</a:t>
            </a:r>
            <a:endParaRPr/>
          </a:p>
        </p:txBody>
      </p:sp>
      <p:sp>
        <p:nvSpPr>
          <p:cNvPr id="575" name="Google Shape;575;p58"/>
          <p:cNvSpPr txBox="1"/>
          <p:nvPr/>
        </p:nvSpPr>
        <p:spPr>
          <a:xfrm>
            <a:off x="726425" y="1159925"/>
            <a:ext cx="76977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Anaheim"/>
              <a:buChar char="●"/>
            </a:pPr>
            <a:r>
              <a:rPr lang="en-US" dirty="0">
                <a:solidFill>
                  <a:schemeClr val="lt1"/>
                </a:solidFill>
                <a:latin typeface="Anaheim"/>
                <a:ea typeface="Anaheim"/>
                <a:cs typeface="Anaheim"/>
                <a:sym typeface="Anaheim"/>
              </a:rPr>
              <a:t>Universities should promote the dentistry course to college graduates or secondary school students more through events or social media to appease to more students to join, which can increase the number of intake and possibly increase the number of graduates in the future.</a:t>
            </a:r>
          </a:p>
          <a:p>
            <a:pPr marL="457200" lvl="0" indent="-317500" algn="l" rtl="0">
              <a:spcBef>
                <a:spcPts val="0"/>
              </a:spcBef>
              <a:spcAft>
                <a:spcPts val="0"/>
              </a:spcAft>
              <a:buClr>
                <a:schemeClr val="lt1"/>
              </a:buClr>
              <a:buSzPts val="1400"/>
              <a:buFont typeface="Anaheim"/>
              <a:buChar char="●"/>
            </a:pPr>
            <a:r>
              <a:rPr lang="en-US" dirty="0">
                <a:solidFill>
                  <a:schemeClr val="lt1"/>
                </a:solidFill>
                <a:latin typeface="Anaheim"/>
                <a:ea typeface="Anaheim"/>
                <a:cs typeface="Anaheim"/>
                <a:sym typeface="Anaheim"/>
              </a:rPr>
              <a:t>Students who are planning to join polytechnic and university and wish to earn a high salary can consider joining IT and digital technology sector, which will definitely bring them to their goal.</a:t>
            </a:r>
          </a:p>
          <a:p>
            <a:pPr marL="457200" lvl="0" indent="-317500" algn="l" rtl="0">
              <a:spcBef>
                <a:spcPts val="0"/>
              </a:spcBef>
              <a:spcAft>
                <a:spcPts val="0"/>
              </a:spcAft>
              <a:buClr>
                <a:schemeClr val="lt1"/>
              </a:buClr>
              <a:buSzPts val="1400"/>
              <a:buFont typeface="Anaheim"/>
              <a:buChar char="●"/>
            </a:pPr>
            <a:r>
              <a:rPr lang="en-US" dirty="0" err="1">
                <a:solidFill>
                  <a:schemeClr val="lt1"/>
                </a:solidFill>
                <a:latin typeface="Anaheim"/>
                <a:ea typeface="Anaheim"/>
                <a:cs typeface="Anaheim"/>
                <a:sym typeface="Anaheim"/>
              </a:rPr>
              <a:t>Organisations</a:t>
            </a:r>
            <a:r>
              <a:rPr lang="en-US" dirty="0">
                <a:solidFill>
                  <a:schemeClr val="lt1"/>
                </a:solidFill>
                <a:latin typeface="Anaheim"/>
                <a:ea typeface="Anaheim"/>
                <a:cs typeface="Anaheim"/>
                <a:sym typeface="Anaheim"/>
              </a:rPr>
              <a:t> can host </a:t>
            </a:r>
            <a:r>
              <a:rPr lang="en-US">
                <a:solidFill>
                  <a:schemeClr val="lt1"/>
                </a:solidFill>
                <a:latin typeface="Anaheim"/>
                <a:ea typeface="Anaheim"/>
                <a:cs typeface="Anaheim"/>
                <a:sym typeface="Anaheim"/>
              </a:rPr>
              <a:t>more </a:t>
            </a:r>
            <a:r>
              <a:rPr lang="en-US" dirty="0">
                <a:solidFill>
                  <a:schemeClr val="lt1"/>
                </a:solidFill>
                <a:latin typeface="Anaheim"/>
                <a:ea typeface="Anaheim"/>
                <a:cs typeface="Anaheim"/>
                <a:sym typeface="Anaheim"/>
              </a:rPr>
              <a:t>s</a:t>
            </a:r>
            <a:r>
              <a:rPr lang="en-US">
                <a:solidFill>
                  <a:schemeClr val="lt1"/>
                </a:solidFill>
                <a:latin typeface="Anaheim"/>
                <a:ea typeface="Anaheim"/>
                <a:cs typeface="Anaheim"/>
                <a:sym typeface="Anaheim"/>
              </a:rPr>
              <a:t>ocial </a:t>
            </a:r>
            <a:r>
              <a:rPr lang="en-US" dirty="0">
                <a:solidFill>
                  <a:schemeClr val="lt1"/>
                </a:solidFill>
                <a:latin typeface="Anaheim"/>
                <a:ea typeface="Anaheim"/>
                <a:cs typeface="Anaheim"/>
                <a:sym typeface="Anaheim"/>
              </a:rPr>
              <a:t>events during holidays for people working in arts, design and media sector to work at, increasing the gross median salary.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9"/>
          <p:cNvSpPr txBox="1">
            <a:spLocks noGrp="1"/>
          </p:cNvSpPr>
          <p:nvPr>
            <p:ph type="title"/>
          </p:nvPr>
        </p:nvSpPr>
        <p:spPr>
          <a:xfrm>
            <a:off x="2537400" y="688525"/>
            <a:ext cx="40692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
        <p:nvSpPr>
          <p:cNvPr id="581" name="Google Shape;581;p59"/>
          <p:cNvSpPr txBox="1">
            <a:spLocks noGrp="1"/>
          </p:cNvSpPr>
          <p:nvPr>
            <p:ph type="subTitle" idx="1"/>
          </p:nvPr>
        </p:nvSpPr>
        <p:spPr>
          <a:xfrm>
            <a:off x="2355000" y="1597875"/>
            <a:ext cx="4665900" cy="968100"/>
          </a:xfrm>
          <a:prstGeom prst="rect">
            <a:avLst/>
          </a:prstGeom>
          <a:solidFill>
            <a:schemeClr val="lt1"/>
          </a:solidFill>
        </p:spPr>
        <p:txBody>
          <a:bodyPr spcFirstLastPara="1" wrap="square" lIns="91425" tIns="0" rIns="91425" bIns="91425" anchor="t" anchorCtr="0">
            <a:noAutofit/>
          </a:bodyPr>
          <a:lstStyle/>
          <a:p>
            <a:pPr marL="0" lvl="0" indent="0" algn="ctr" rtl="0">
              <a:spcBef>
                <a:spcPts val="0"/>
              </a:spcBef>
              <a:spcAft>
                <a:spcPts val="0"/>
              </a:spcAft>
              <a:buNone/>
            </a:pPr>
            <a:r>
              <a:rPr lang="en" sz="3000" b="1"/>
              <a:t>input(“Do you have any questions?”)</a:t>
            </a:r>
            <a:endParaRPr sz="3000" b="1"/>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8"/>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Nature of Datasets</a:t>
            </a:r>
            <a:endParaRPr/>
          </a:p>
        </p:txBody>
      </p:sp>
      <p:sp>
        <p:nvSpPr>
          <p:cNvPr id="354" name="Google Shape;354;p28"/>
          <p:cNvSpPr txBox="1">
            <a:spLocks noGrp="1"/>
          </p:cNvSpPr>
          <p:nvPr>
            <p:ph type="title" idx="2"/>
          </p:nvPr>
        </p:nvSpPr>
        <p:spPr>
          <a:xfrm>
            <a:off x="454800" y="1452825"/>
            <a:ext cx="8425200" cy="1187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9"/>
          <p:cNvSpPr txBox="1">
            <a:spLocks noGrp="1"/>
          </p:cNvSpPr>
          <p:nvPr>
            <p:ph type="ctrTitle" idx="2"/>
          </p:nvPr>
        </p:nvSpPr>
        <p:spPr>
          <a:xfrm flipH="1">
            <a:off x="359525" y="1101300"/>
            <a:ext cx="27309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1: Polytechnic Intake, Enrolment &amp; Graduates by Course</a:t>
            </a:r>
            <a:endParaRPr sz="1600">
              <a:solidFill>
                <a:srgbClr val="E2E9ED"/>
              </a:solidFill>
              <a:latin typeface="Anaheim"/>
              <a:ea typeface="Anaheim"/>
              <a:cs typeface="Anaheim"/>
              <a:sym typeface="Anaheim"/>
            </a:endParaRPr>
          </a:p>
        </p:txBody>
      </p:sp>
      <p:sp>
        <p:nvSpPr>
          <p:cNvPr id="360" name="Google Shape;360;p29"/>
          <p:cNvSpPr txBox="1">
            <a:spLocks noGrp="1"/>
          </p:cNvSpPr>
          <p:nvPr>
            <p:ph type="subTitle" idx="3"/>
          </p:nvPr>
        </p:nvSpPr>
        <p:spPr>
          <a:xfrm flipH="1">
            <a:off x="210875" y="2114550"/>
            <a:ext cx="2801400" cy="280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384 rows and 6 columns</a:t>
            </a:r>
            <a:endParaRPr dirty="0"/>
          </a:p>
          <a:p>
            <a:pPr marL="0" lvl="0" indent="0" algn="ctr" rtl="0">
              <a:spcBef>
                <a:spcPts val="0"/>
              </a:spcBef>
              <a:spcAft>
                <a:spcPts val="0"/>
              </a:spcAft>
              <a:buNone/>
            </a:pPr>
            <a:r>
              <a:rPr lang="en" dirty="0"/>
              <a:t>Columns: year, sex, course, intake, enrolment, graduates</a:t>
            </a:r>
            <a:endParaRPr dirty="0"/>
          </a:p>
          <a:p>
            <a:pPr marL="0" lvl="0" indent="0" algn="ctr" rtl="0">
              <a:spcBef>
                <a:spcPts val="0"/>
              </a:spcBef>
              <a:spcAft>
                <a:spcPts val="0"/>
              </a:spcAft>
              <a:buNone/>
            </a:pPr>
            <a:r>
              <a:rPr lang="en" dirty="0"/>
              <a:t> </a:t>
            </a:r>
            <a:endParaRPr sz="1300" dirty="0"/>
          </a:p>
          <a:p>
            <a:pPr marL="0" lvl="0" indent="0" algn="ctr" rtl="0">
              <a:spcBef>
                <a:spcPts val="0"/>
              </a:spcBef>
              <a:spcAft>
                <a:spcPts val="0"/>
              </a:spcAft>
              <a:buNone/>
            </a:pPr>
            <a:r>
              <a:rPr lang="en" dirty="0"/>
              <a:t>16 unique values in year</a:t>
            </a:r>
            <a:endParaRPr dirty="0"/>
          </a:p>
          <a:p>
            <a:pPr marL="0" lvl="0" indent="0" algn="ctr" rtl="0">
              <a:spcBef>
                <a:spcPts val="0"/>
              </a:spcBef>
              <a:spcAft>
                <a:spcPts val="0"/>
              </a:spcAft>
              <a:buNone/>
            </a:pPr>
            <a:r>
              <a:rPr lang="en" dirty="0"/>
              <a:t>2 unique values in sex</a:t>
            </a:r>
            <a:endParaRPr dirty="0"/>
          </a:p>
          <a:p>
            <a:pPr marL="0" lvl="0" indent="0" algn="ctr" rtl="0">
              <a:spcBef>
                <a:spcPts val="0"/>
              </a:spcBef>
              <a:spcAft>
                <a:spcPts val="0"/>
              </a:spcAft>
              <a:buNone/>
            </a:pPr>
            <a:r>
              <a:rPr lang="en" dirty="0"/>
              <a:t>13 unique values in course</a:t>
            </a:r>
            <a:endParaRPr dirty="0"/>
          </a:p>
          <a:p>
            <a:pPr marL="0" lvl="0" indent="0" algn="ctr" rtl="0">
              <a:spcBef>
                <a:spcPts val="0"/>
              </a:spcBef>
              <a:spcAft>
                <a:spcPts val="0"/>
              </a:spcAft>
              <a:buNone/>
            </a:pPr>
            <a:r>
              <a:rPr lang="en" dirty="0"/>
              <a:t>384 valid values in intake</a:t>
            </a:r>
            <a:endParaRPr dirty="0"/>
          </a:p>
          <a:p>
            <a:pPr marL="0" lvl="0" indent="0" algn="ctr" rtl="0">
              <a:spcBef>
                <a:spcPts val="0"/>
              </a:spcBef>
              <a:spcAft>
                <a:spcPts val="0"/>
              </a:spcAft>
              <a:buNone/>
            </a:pPr>
            <a:r>
              <a:rPr lang="en" dirty="0"/>
              <a:t>384 valid values in enrolment</a:t>
            </a:r>
            <a:endParaRPr dirty="0"/>
          </a:p>
          <a:p>
            <a:pPr marL="0" lvl="0" indent="0" algn="ctr" rtl="0">
              <a:spcBef>
                <a:spcPts val="0"/>
              </a:spcBef>
              <a:spcAft>
                <a:spcPts val="0"/>
              </a:spcAft>
              <a:buNone/>
            </a:pPr>
            <a:r>
              <a:rPr lang="en" dirty="0"/>
              <a:t>384 valid values in graduates</a:t>
            </a:r>
            <a:endParaRPr dirty="0"/>
          </a:p>
        </p:txBody>
      </p:sp>
      <p:sp>
        <p:nvSpPr>
          <p:cNvPr id="361" name="Google Shape;361;p29"/>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print(datasets_Nature)</a:t>
            </a:r>
            <a:endParaRPr/>
          </a:p>
        </p:txBody>
      </p:sp>
      <p:sp>
        <p:nvSpPr>
          <p:cNvPr id="362" name="Google Shape;362;p29"/>
          <p:cNvSpPr txBox="1">
            <a:spLocks noGrp="1"/>
          </p:cNvSpPr>
          <p:nvPr>
            <p:ph type="ctrTitle" idx="2"/>
          </p:nvPr>
        </p:nvSpPr>
        <p:spPr>
          <a:xfrm flipH="1">
            <a:off x="3284700" y="1101350"/>
            <a:ext cx="25746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2: University Intake, Enrolment &amp; Graduates by Course</a:t>
            </a:r>
            <a:endParaRPr sz="1600">
              <a:solidFill>
                <a:srgbClr val="E2E9ED"/>
              </a:solidFill>
              <a:latin typeface="Anaheim"/>
              <a:ea typeface="Anaheim"/>
              <a:cs typeface="Anaheim"/>
              <a:sym typeface="Anaheim"/>
            </a:endParaRPr>
          </a:p>
        </p:txBody>
      </p:sp>
      <p:sp>
        <p:nvSpPr>
          <p:cNvPr id="363" name="Google Shape;363;p29"/>
          <p:cNvSpPr txBox="1">
            <a:spLocks noGrp="1"/>
          </p:cNvSpPr>
          <p:nvPr>
            <p:ph type="ctrTitle" idx="2"/>
          </p:nvPr>
        </p:nvSpPr>
        <p:spPr>
          <a:xfrm flipH="1">
            <a:off x="6040225" y="1101300"/>
            <a:ext cx="26661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3: Fresh University Graduates Gross Median Monthly Salary</a:t>
            </a:r>
            <a:endParaRPr sz="1600">
              <a:solidFill>
                <a:srgbClr val="E2E9ED"/>
              </a:solidFill>
              <a:latin typeface="Anaheim"/>
              <a:ea typeface="Anaheim"/>
              <a:cs typeface="Anaheim"/>
              <a:sym typeface="Anaheim"/>
            </a:endParaRPr>
          </a:p>
        </p:txBody>
      </p:sp>
      <p:sp>
        <p:nvSpPr>
          <p:cNvPr id="364" name="Google Shape;364;p29"/>
          <p:cNvSpPr txBox="1">
            <a:spLocks noGrp="1"/>
          </p:cNvSpPr>
          <p:nvPr>
            <p:ph type="subTitle" idx="3"/>
          </p:nvPr>
        </p:nvSpPr>
        <p:spPr>
          <a:xfrm flipH="1">
            <a:off x="3171300" y="2114550"/>
            <a:ext cx="2801400" cy="280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480 rows and 6 columns</a:t>
            </a:r>
            <a:endParaRPr dirty="0"/>
          </a:p>
          <a:p>
            <a:pPr marL="0" lvl="0" indent="0" algn="ctr" rtl="0">
              <a:spcBef>
                <a:spcPts val="0"/>
              </a:spcBef>
              <a:spcAft>
                <a:spcPts val="0"/>
              </a:spcAft>
              <a:buNone/>
            </a:pPr>
            <a:r>
              <a:rPr lang="en" dirty="0"/>
              <a:t>Columns: year, sex, course, intake, enrolment, graduates</a:t>
            </a:r>
            <a:endParaRPr dirty="0"/>
          </a:p>
          <a:p>
            <a:pPr marL="0" lvl="0" indent="0" algn="ctr" rtl="0">
              <a:spcBef>
                <a:spcPts val="0"/>
              </a:spcBef>
              <a:spcAft>
                <a:spcPts val="0"/>
              </a:spcAft>
              <a:buNone/>
            </a:pPr>
            <a:r>
              <a:rPr lang="en" dirty="0"/>
              <a:t> </a:t>
            </a:r>
            <a:endParaRPr sz="1300" dirty="0"/>
          </a:p>
          <a:p>
            <a:pPr marL="0" lvl="0" indent="0" algn="ctr" rtl="0">
              <a:spcBef>
                <a:spcPts val="0"/>
              </a:spcBef>
              <a:spcAft>
                <a:spcPts val="0"/>
              </a:spcAft>
              <a:buNone/>
            </a:pPr>
            <a:r>
              <a:rPr lang="en" dirty="0"/>
              <a:t>16 unique values in year</a:t>
            </a:r>
            <a:endParaRPr dirty="0"/>
          </a:p>
          <a:p>
            <a:pPr marL="0" lvl="0" indent="0" algn="ctr" rtl="0">
              <a:spcBef>
                <a:spcPts val="0"/>
              </a:spcBef>
              <a:spcAft>
                <a:spcPts val="0"/>
              </a:spcAft>
              <a:buNone/>
            </a:pPr>
            <a:r>
              <a:rPr lang="en" dirty="0"/>
              <a:t>2 unique values in sex</a:t>
            </a:r>
            <a:endParaRPr dirty="0"/>
          </a:p>
          <a:p>
            <a:pPr marL="0" lvl="0" indent="0" algn="ctr" rtl="0">
              <a:spcBef>
                <a:spcPts val="0"/>
              </a:spcBef>
              <a:spcAft>
                <a:spcPts val="0"/>
              </a:spcAft>
              <a:buNone/>
            </a:pPr>
            <a:r>
              <a:rPr lang="en" dirty="0"/>
              <a:t>16 unique values in course</a:t>
            </a:r>
            <a:endParaRPr dirty="0"/>
          </a:p>
          <a:p>
            <a:pPr marL="0" lvl="0" indent="0" algn="ctr" rtl="0">
              <a:spcBef>
                <a:spcPts val="0"/>
              </a:spcBef>
              <a:spcAft>
                <a:spcPts val="0"/>
              </a:spcAft>
              <a:buNone/>
            </a:pPr>
            <a:r>
              <a:rPr lang="en" dirty="0"/>
              <a:t>480 valid values in intake</a:t>
            </a:r>
            <a:endParaRPr dirty="0"/>
          </a:p>
          <a:p>
            <a:pPr marL="0" lvl="0" indent="0" algn="ctr" rtl="0">
              <a:spcBef>
                <a:spcPts val="0"/>
              </a:spcBef>
              <a:spcAft>
                <a:spcPts val="0"/>
              </a:spcAft>
              <a:buNone/>
            </a:pPr>
            <a:r>
              <a:rPr lang="en" dirty="0"/>
              <a:t>480 valid values in enrolment</a:t>
            </a:r>
            <a:endParaRPr dirty="0"/>
          </a:p>
          <a:p>
            <a:pPr marL="0" lvl="0" indent="0" algn="ctr" rtl="0">
              <a:spcBef>
                <a:spcPts val="0"/>
              </a:spcBef>
              <a:spcAft>
                <a:spcPts val="0"/>
              </a:spcAft>
              <a:buNone/>
            </a:pPr>
            <a:r>
              <a:rPr lang="en" dirty="0"/>
              <a:t>480 valid values in graduates</a:t>
            </a:r>
            <a:endParaRPr dirty="0"/>
          </a:p>
        </p:txBody>
      </p:sp>
      <p:sp>
        <p:nvSpPr>
          <p:cNvPr id="365" name="Google Shape;365;p29"/>
          <p:cNvSpPr txBox="1">
            <a:spLocks noGrp="1"/>
          </p:cNvSpPr>
          <p:nvPr>
            <p:ph type="subTitle" idx="3"/>
          </p:nvPr>
        </p:nvSpPr>
        <p:spPr>
          <a:xfrm flipH="1">
            <a:off x="5668525" y="1987600"/>
            <a:ext cx="3409500" cy="2933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27 rows and 5 columns</a:t>
            </a:r>
            <a:endParaRPr/>
          </a:p>
          <a:p>
            <a:pPr marL="0" lvl="0" indent="0" algn="ctr" rtl="0">
              <a:spcBef>
                <a:spcPts val="0"/>
              </a:spcBef>
              <a:spcAft>
                <a:spcPts val="0"/>
              </a:spcAft>
              <a:buNone/>
            </a:pPr>
            <a:r>
              <a:rPr lang="en"/>
              <a:t>Columns:</a:t>
            </a:r>
            <a:endParaRPr/>
          </a:p>
          <a:p>
            <a:pPr marL="0" lvl="0" indent="0" algn="ctr" rtl="0">
              <a:spcBef>
                <a:spcPts val="0"/>
              </a:spcBef>
              <a:spcAft>
                <a:spcPts val="0"/>
              </a:spcAft>
              <a:buNone/>
            </a:pPr>
            <a:r>
              <a:rPr lang="en"/>
              <a:t>year, course_cluster, employed, full_time_employed, gross_median_monthly_salary</a:t>
            </a:r>
            <a:endParaRPr/>
          </a:p>
          <a:p>
            <a:pPr marL="0" lvl="0" indent="0" algn="ctr" rtl="0">
              <a:spcBef>
                <a:spcPts val="0"/>
              </a:spcBef>
              <a:spcAft>
                <a:spcPts val="0"/>
              </a:spcAft>
              <a:buNone/>
            </a:pPr>
            <a:r>
              <a:rPr lang="en"/>
              <a:t> </a:t>
            </a:r>
            <a:endParaRPr sz="1300"/>
          </a:p>
          <a:p>
            <a:pPr marL="0" lvl="0" indent="0" algn="ctr" rtl="0">
              <a:spcBef>
                <a:spcPts val="0"/>
              </a:spcBef>
              <a:spcAft>
                <a:spcPts val="0"/>
              </a:spcAft>
              <a:buNone/>
            </a:pPr>
            <a:r>
              <a:rPr lang="en"/>
              <a:t>3 unique values in year</a:t>
            </a:r>
            <a:endParaRPr/>
          </a:p>
          <a:p>
            <a:pPr marL="0" lvl="0" indent="0" algn="ctr" rtl="0">
              <a:spcBef>
                <a:spcPts val="0"/>
              </a:spcBef>
              <a:spcAft>
                <a:spcPts val="0"/>
              </a:spcAft>
              <a:buNone/>
            </a:pPr>
            <a:r>
              <a:rPr lang="en"/>
              <a:t>9 unique values in course_cluster</a:t>
            </a:r>
            <a:endParaRPr/>
          </a:p>
          <a:p>
            <a:pPr marL="0" lvl="0" indent="0" algn="ctr" rtl="0">
              <a:spcBef>
                <a:spcPts val="0"/>
              </a:spcBef>
              <a:spcAft>
                <a:spcPts val="0"/>
              </a:spcAft>
              <a:buNone/>
            </a:pPr>
            <a:r>
              <a:rPr lang="en"/>
              <a:t>27 valid values in employed</a:t>
            </a:r>
            <a:endParaRPr/>
          </a:p>
          <a:p>
            <a:pPr marL="0" lvl="0" indent="0" algn="ctr" rtl="0">
              <a:spcBef>
                <a:spcPts val="0"/>
              </a:spcBef>
              <a:spcAft>
                <a:spcPts val="0"/>
              </a:spcAft>
              <a:buNone/>
            </a:pPr>
            <a:r>
              <a:rPr lang="en"/>
              <a:t>27 valid values in full_time_employed</a:t>
            </a:r>
            <a:endParaRPr/>
          </a:p>
          <a:p>
            <a:pPr marL="0" lvl="0" indent="0" algn="ctr" rtl="0">
              <a:spcBef>
                <a:spcPts val="0"/>
              </a:spcBef>
              <a:spcAft>
                <a:spcPts val="0"/>
              </a:spcAft>
              <a:buNone/>
            </a:pPr>
            <a:r>
              <a:rPr lang="en"/>
              <a:t>24 valid values in gross_median_monthly_salary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print(datasets_Nature)</a:t>
            </a:r>
            <a:endParaRPr/>
          </a:p>
        </p:txBody>
      </p:sp>
      <p:pic>
        <p:nvPicPr>
          <p:cNvPr id="371" name="Google Shape;371;p30"/>
          <p:cNvPicPr preferRelativeResize="0"/>
          <p:nvPr/>
        </p:nvPicPr>
        <p:blipFill>
          <a:blip r:embed="rId3">
            <a:alphaModFix/>
          </a:blip>
          <a:stretch>
            <a:fillRect/>
          </a:stretch>
        </p:blipFill>
        <p:spPr>
          <a:xfrm>
            <a:off x="446000" y="1037975"/>
            <a:ext cx="4586174" cy="2184025"/>
          </a:xfrm>
          <a:prstGeom prst="rect">
            <a:avLst/>
          </a:prstGeom>
          <a:noFill/>
          <a:ln>
            <a:noFill/>
          </a:ln>
        </p:spPr>
      </p:pic>
      <p:pic>
        <p:nvPicPr>
          <p:cNvPr id="372" name="Google Shape;372;p30"/>
          <p:cNvPicPr preferRelativeResize="0"/>
          <p:nvPr/>
        </p:nvPicPr>
        <p:blipFill>
          <a:blip r:embed="rId4">
            <a:alphaModFix/>
          </a:blip>
          <a:stretch>
            <a:fillRect/>
          </a:stretch>
        </p:blipFill>
        <p:spPr>
          <a:xfrm>
            <a:off x="446000" y="3095425"/>
            <a:ext cx="4722600" cy="1946300"/>
          </a:xfrm>
          <a:prstGeom prst="rect">
            <a:avLst/>
          </a:prstGeom>
          <a:noFill/>
          <a:ln>
            <a:noFill/>
          </a:ln>
        </p:spPr>
      </p:pic>
      <p:pic>
        <p:nvPicPr>
          <p:cNvPr id="373" name="Google Shape;373;p30"/>
          <p:cNvPicPr preferRelativeResize="0"/>
          <p:nvPr/>
        </p:nvPicPr>
        <p:blipFill>
          <a:blip r:embed="rId5">
            <a:alphaModFix/>
          </a:blip>
          <a:stretch>
            <a:fillRect/>
          </a:stretch>
        </p:blipFill>
        <p:spPr>
          <a:xfrm>
            <a:off x="2305813" y="1012200"/>
            <a:ext cx="4532475" cy="3967202"/>
          </a:xfrm>
          <a:prstGeom prst="rect">
            <a:avLst/>
          </a:prstGeom>
          <a:noFill/>
          <a:ln>
            <a:noFill/>
          </a:ln>
        </p:spPr>
      </p:pic>
      <p:pic>
        <p:nvPicPr>
          <p:cNvPr id="374" name="Google Shape;374;p30"/>
          <p:cNvPicPr preferRelativeResize="0"/>
          <p:nvPr/>
        </p:nvPicPr>
        <p:blipFill>
          <a:blip r:embed="rId6">
            <a:alphaModFix/>
          </a:blip>
          <a:stretch>
            <a:fillRect/>
          </a:stretch>
        </p:blipFill>
        <p:spPr>
          <a:xfrm>
            <a:off x="3540300" y="929725"/>
            <a:ext cx="5411866" cy="41321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gtEl>
                                        <p:attrNameLst>
                                          <p:attrName>style.visibility</p:attrName>
                                        </p:attrNameLst>
                                      </p:cBhvr>
                                      <p:to>
                                        <p:strVal val="visible"/>
                                      </p:to>
                                    </p:set>
                                    <p:animEffect transition="in" filter="fade">
                                      <p:cBhvr>
                                        <p:cTn id="12" dur="1000"/>
                                        <p:tgtEl>
                                          <p:spTgt spid="3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3"/>
                                        </p:tgtEl>
                                        <p:attrNameLst>
                                          <p:attrName>style.visibility</p:attrName>
                                        </p:attrNameLst>
                                      </p:cBhvr>
                                      <p:to>
                                        <p:strVal val="visible"/>
                                      </p:to>
                                    </p:set>
                                    <p:animEffect transition="in" filter="fade">
                                      <p:cBhvr>
                                        <p:cTn id="17" dur="1000"/>
                                        <p:tgtEl>
                                          <p:spTgt spid="3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4"/>
                                        </p:tgtEl>
                                        <p:attrNameLst>
                                          <p:attrName>style.visibility</p:attrName>
                                        </p:attrNameLst>
                                      </p:cBhvr>
                                      <p:to>
                                        <p:strVal val="visible"/>
                                      </p:to>
                                    </p:set>
                                    <p:animEffect transition="in" filter="fade">
                                      <p:cBhvr>
                                        <p:cTn id="22"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1"/>
          <p:cNvSpPr txBox="1">
            <a:spLocks noGrp="1"/>
          </p:cNvSpPr>
          <p:nvPr>
            <p:ph type="ctrTitle" idx="2"/>
          </p:nvPr>
        </p:nvSpPr>
        <p:spPr>
          <a:xfrm flipH="1">
            <a:off x="359525" y="1101300"/>
            <a:ext cx="27309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1: Polytechnic Intake, Enrolment &amp; Graduates by Course</a:t>
            </a:r>
            <a:endParaRPr sz="1600">
              <a:solidFill>
                <a:srgbClr val="E2E9ED"/>
              </a:solidFill>
              <a:latin typeface="Anaheim"/>
              <a:ea typeface="Anaheim"/>
              <a:cs typeface="Anaheim"/>
              <a:sym typeface="Anaheim"/>
            </a:endParaRPr>
          </a:p>
        </p:txBody>
      </p:sp>
      <p:sp>
        <p:nvSpPr>
          <p:cNvPr id="380" name="Google Shape;380;p31"/>
          <p:cNvSpPr txBox="1">
            <a:spLocks noGrp="1"/>
          </p:cNvSpPr>
          <p:nvPr>
            <p:ph type="subTitle" idx="3"/>
          </p:nvPr>
        </p:nvSpPr>
        <p:spPr>
          <a:xfrm flipH="1">
            <a:off x="437675" y="2114550"/>
            <a:ext cx="2574600" cy="2806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endParaRPr/>
          </a:p>
        </p:txBody>
      </p:sp>
      <p:sp>
        <p:nvSpPr>
          <p:cNvPr id="381" name="Google Shape;381;p31"/>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print(datasets_Nature)</a:t>
            </a:r>
            <a:endParaRPr/>
          </a:p>
        </p:txBody>
      </p:sp>
      <p:sp>
        <p:nvSpPr>
          <p:cNvPr id="382" name="Google Shape;382;p31"/>
          <p:cNvSpPr txBox="1">
            <a:spLocks noGrp="1"/>
          </p:cNvSpPr>
          <p:nvPr>
            <p:ph type="ctrTitle" idx="2"/>
          </p:nvPr>
        </p:nvSpPr>
        <p:spPr>
          <a:xfrm flipH="1">
            <a:off x="3284700" y="1101350"/>
            <a:ext cx="25746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2: University Intake, Enrolment &amp; Graduates by Course</a:t>
            </a:r>
            <a:endParaRPr sz="1600">
              <a:solidFill>
                <a:srgbClr val="E2E9ED"/>
              </a:solidFill>
              <a:latin typeface="Anaheim"/>
              <a:ea typeface="Anaheim"/>
              <a:cs typeface="Anaheim"/>
              <a:sym typeface="Anaheim"/>
            </a:endParaRPr>
          </a:p>
        </p:txBody>
      </p:sp>
      <p:sp>
        <p:nvSpPr>
          <p:cNvPr id="383" name="Google Shape;383;p31"/>
          <p:cNvSpPr txBox="1">
            <a:spLocks noGrp="1"/>
          </p:cNvSpPr>
          <p:nvPr>
            <p:ph type="subTitle" idx="3"/>
          </p:nvPr>
        </p:nvSpPr>
        <p:spPr>
          <a:xfrm flipH="1">
            <a:off x="3274075" y="2114550"/>
            <a:ext cx="2574600" cy="2806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sz="1300"/>
          </a:p>
          <a:p>
            <a:pPr marL="0" lvl="0" indent="0" algn="ctr" rtl="0">
              <a:spcBef>
                <a:spcPts val="0"/>
              </a:spcBef>
              <a:spcAft>
                <a:spcPts val="0"/>
              </a:spcAft>
              <a:buNone/>
            </a:pPr>
            <a:endParaRPr sz="1300"/>
          </a:p>
        </p:txBody>
      </p:sp>
      <p:sp>
        <p:nvSpPr>
          <p:cNvPr id="384" name="Google Shape;384;p31"/>
          <p:cNvSpPr txBox="1">
            <a:spLocks noGrp="1"/>
          </p:cNvSpPr>
          <p:nvPr>
            <p:ph type="ctrTitle" idx="2"/>
          </p:nvPr>
        </p:nvSpPr>
        <p:spPr>
          <a:xfrm flipH="1">
            <a:off x="6040225" y="1101300"/>
            <a:ext cx="2666100" cy="7959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sz="1600">
                <a:solidFill>
                  <a:srgbClr val="E2E9ED"/>
                </a:solidFill>
                <a:latin typeface="Anaheim"/>
                <a:ea typeface="Anaheim"/>
                <a:cs typeface="Anaheim"/>
                <a:sym typeface="Anaheim"/>
              </a:rPr>
              <a:t>Dataset 3: Fresh University Graduates Gross Median Monthly Salary</a:t>
            </a:r>
            <a:endParaRPr sz="1600">
              <a:solidFill>
                <a:srgbClr val="E2E9ED"/>
              </a:solidFill>
              <a:latin typeface="Anaheim"/>
              <a:ea typeface="Anaheim"/>
              <a:cs typeface="Anaheim"/>
              <a:sym typeface="Anaheim"/>
            </a:endParaRPr>
          </a:p>
        </p:txBody>
      </p:sp>
      <p:sp>
        <p:nvSpPr>
          <p:cNvPr id="385" name="Google Shape;385;p31"/>
          <p:cNvSpPr txBox="1">
            <a:spLocks noGrp="1"/>
          </p:cNvSpPr>
          <p:nvPr>
            <p:ph type="subTitle" idx="3"/>
          </p:nvPr>
        </p:nvSpPr>
        <p:spPr>
          <a:xfrm flipH="1">
            <a:off x="6040225" y="2114550"/>
            <a:ext cx="2666100" cy="2876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a:p>
        </p:txBody>
      </p:sp>
      <p:pic>
        <p:nvPicPr>
          <p:cNvPr id="386" name="Google Shape;386;p31"/>
          <p:cNvPicPr preferRelativeResize="0"/>
          <p:nvPr/>
        </p:nvPicPr>
        <p:blipFill rotWithShape="1">
          <a:blip r:embed="rId3">
            <a:alphaModFix/>
          </a:blip>
          <a:srcRect l="11400" t="13667" r="39524" b="23462"/>
          <a:stretch/>
        </p:blipFill>
        <p:spPr>
          <a:xfrm>
            <a:off x="281200" y="1900938"/>
            <a:ext cx="4487398" cy="3233724"/>
          </a:xfrm>
          <a:prstGeom prst="rect">
            <a:avLst/>
          </a:prstGeom>
          <a:noFill/>
          <a:ln>
            <a:noFill/>
          </a:ln>
        </p:spPr>
      </p:pic>
      <p:pic>
        <p:nvPicPr>
          <p:cNvPr id="387" name="Google Shape;387;p31"/>
          <p:cNvPicPr preferRelativeResize="0"/>
          <p:nvPr/>
        </p:nvPicPr>
        <p:blipFill rotWithShape="1">
          <a:blip r:embed="rId4">
            <a:alphaModFix/>
          </a:blip>
          <a:srcRect l="11433" t="11923" r="40243" b="19784"/>
          <a:stretch/>
        </p:blipFill>
        <p:spPr>
          <a:xfrm>
            <a:off x="2527488" y="1900950"/>
            <a:ext cx="4067779" cy="3233701"/>
          </a:xfrm>
          <a:prstGeom prst="rect">
            <a:avLst/>
          </a:prstGeom>
          <a:noFill/>
          <a:ln>
            <a:noFill/>
          </a:ln>
        </p:spPr>
      </p:pic>
      <p:pic>
        <p:nvPicPr>
          <p:cNvPr id="388" name="Google Shape;388;p31"/>
          <p:cNvPicPr preferRelativeResize="0"/>
          <p:nvPr/>
        </p:nvPicPr>
        <p:blipFill rotWithShape="1">
          <a:blip r:embed="rId5">
            <a:alphaModFix/>
          </a:blip>
          <a:srcRect l="13980" t="24121" r="25912" b="17343"/>
          <a:stretch/>
        </p:blipFill>
        <p:spPr>
          <a:xfrm>
            <a:off x="4015550" y="1900950"/>
            <a:ext cx="4935526" cy="307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7"/>
                                        </p:tgtEl>
                                        <p:attrNameLst>
                                          <p:attrName>style.visibility</p:attrName>
                                        </p:attrNameLst>
                                      </p:cBhvr>
                                      <p:to>
                                        <p:strVal val="visible"/>
                                      </p:to>
                                    </p:set>
                                    <p:animEffect transition="in" filter="fade">
                                      <p:cBhvr>
                                        <p:cTn id="12" dur="1000"/>
                                        <p:tgtEl>
                                          <p:spTgt spid="3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gtEl>
                                        <p:attrNameLst>
                                          <p:attrName>style.visibility</p:attrName>
                                        </p:attrNameLst>
                                      </p:cBhvr>
                                      <p:to>
                                        <p:strVal val="visible"/>
                                      </p:to>
                                    </p:set>
                                    <p:animEffect transition="in" filter="fade">
                                      <p:cBhvr>
                                        <p:cTn id="17"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Data Cleaning</a:t>
            </a:r>
            <a:endParaRPr/>
          </a:p>
        </p:txBody>
      </p:sp>
      <p:sp>
        <p:nvSpPr>
          <p:cNvPr id="394" name="Google Shape;394;p32"/>
          <p:cNvSpPr txBox="1">
            <a:spLocks noGrp="1"/>
          </p:cNvSpPr>
          <p:nvPr>
            <p:ph type="title" idx="2"/>
          </p:nvPr>
        </p:nvSpPr>
        <p:spPr>
          <a:xfrm>
            <a:off x="454800" y="1452825"/>
            <a:ext cx="8425200" cy="1187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initialize(libraries)</a:t>
            </a:r>
            <a:endParaRPr/>
          </a:p>
        </p:txBody>
      </p:sp>
      <p:pic>
        <p:nvPicPr>
          <p:cNvPr id="400" name="Google Shape;400;p33"/>
          <p:cNvPicPr preferRelativeResize="0"/>
          <p:nvPr/>
        </p:nvPicPr>
        <p:blipFill>
          <a:blip r:embed="rId3">
            <a:alphaModFix/>
          </a:blip>
          <a:stretch>
            <a:fillRect/>
          </a:stretch>
        </p:blipFill>
        <p:spPr>
          <a:xfrm>
            <a:off x="982725" y="1479800"/>
            <a:ext cx="7178561" cy="2183900"/>
          </a:xfrm>
          <a:prstGeom prst="rect">
            <a:avLst/>
          </a:prstGeom>
          <a:noFill/>
          <a:ln>
            <a:noFill/>
          </a:ln>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1431</Words>
  <Application>Microsoft Office PowerPoint</Application>
  <PresentationFormat>On-screen Show (16:9)</PresentationFormat>
  <Paragraphs>128</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Anaheim</vt:lpstr>
      <vt:lpstr>Roboto Condensed Light</vt:lpstr>
      <vt:lpstr>Arial</vt:lpstr>
      <vt:lpstr>Nunito Light</vt:lpstr>
      <vt:lpstr>Raleway SemiBold</vt:lpstr>
      <vt:lpstr>Barlow</vt:lpstr>
      <vt:lpstr>Barlow Condensed ExtraBold</vt:lpstr>
      <vt:lpstr>Roboto</vt:lpstr>
      <vt:lpstr>Overpass Mono</vt:lpstr>
      <vt:lpstr>Programming Lesson by Slidesgo</vt:lpstr>
      <vt:lpstr>Data Analytics Of Education</vt:lpstr>
      <vt:lpstr>Datasets Sources</vt:lpstr>
      <vt:lpstr>Polytechnic Intake, Enrolment &amp; Graduates by Course</vt:lpstr>
      <vt:lpstr>Nature of Datasets</vt:lpstr>
      <vt:lpstr>Dataset 1: Polytechnic Intake, Enrolment &amp; Graduates by Course</vt:lpstr>
      <vt:lpstr>print(datasets_Nature)</vt:lpstr>
      <vt:lpstr>Dataset 1: Polytechnic Intake, Enrolment &amp; Graduates by Course</vt:lpstr>
      <vt:lpstr>Data Cleaning</vt:lpstr>
      <vt:lpstr>initialize(libraries)</vt:lpstr>
      <vt:lpstr>process(data)</vt:lpstr>
      <vt:lpstr>process(data)</vt:lpstr>
      <vt:lpstr>Graphs</vt:lpstr>
      <vt:lpstr>np.process(dataset1)</vt:lpstr>
      <vt:lpstr>plt.show(graph1)</vt:lpstr>
      <vt:lpstr>plt.show(graph1)</vt:lpstr>
      <vt:lpstr>np.process(dataset2)</vt:lpstr>
      <vt:lpstr>np.process(dataset2)</vt:lpstr>
      <vt:lpstr>np.process(dataset2)</vt:lpstr>
      <vt:lpstr>plt.show(graph2)</vt:lpstr>
      <vt:lpstr>plt.show(graph2)</vt:lpstr>
      <vt:lpstr>np.process(dataset2)</vt:lpstr>
      <vt:lpstr>np.process(dataset2)</vt:lpstr>
      <vt:lpstr>np.process(dataset2)</vt:lpstr>
      <vt:lpstr>plt.show(graph3)</vt:lpstr>
      <vt:lpstr>plt.show(graph3)</vt:lpstr>
      <vt:lpstr>np.process(dataset3)</vt:lpstr>
      <vt:lpstr>plt.show(graph4)</vt:lpstr>
      <vt:lpstr>plt.show(graph4)</vt:lpstr>
      <vt:lpstr>np.process(dataset3)</vt:lpstr>
      <vt:lpstr>plt.show(graph5)</vt:lpstr>
      <vt:lpstr>plt.show(graph5)</vt:lpstr>
      <vt:lpstr>Conclusion and Suggestions</vt:lpstr>
      <vt:lpstr>conclude(dataset)</vt:lpstr>
      <vt:lpstr>recommendations.py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Of Education</dc:title>
  <cp:lastModifiedBy>TAN WEN TAO BRYAN</cp:lastModifiedBy>
  <cp:revision>4</cp:revision>
  <dcterms:modified xsi:type="dcterms:W3CDTF">2023-01-03T04:35:23Z</dcterms:modified>
</cp:coreProperties>
</file>